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1499" r:id="rId2"/>
    <p:sldId id="1498" r:id="rId3"/>
    <p:sldId id="1511" r:id="rId4"/>
    <p:sldId id="1512" r:id="rId5"/>
    <p:sldId id="1514" r:id="rId6"/>
    <p:sldId id="1515" r:id="rId7"/>
    <p:sldId id="1513" r:id="rId8"/>
    <p:sldId id="1516" r:id="rId9"/>
    <p:sldId id="1517" r:id="rId10"/>
  </p:sldIdLst>
  <p:sldSz cx="9144000" cy="6858000" type="screen4x3"/>
  <p:notesSz cx="6797675" cy="992663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4020">
          <p15:clr>
            <a:srgbClr val="A4A3A4"/>
          </p15:clr>
        </p15:guide>
        <p15:guide id="3" orient="horz" pos="527" userDrawn="1">
          <p15:clr>
            <a:srgbClr val="A4A3A4"/>
          </p15:clr>
        </p15:guide>
        <p15:guide id="11" pos="249" userDrawn="1">
          <p15:clr>
            <a:srgbClr val="A4A3A4"/>
          </p15:clr>
        </p15:guide>
        <p15:guide id="13" pos="2880" userDrawn="1">
          <p15:clr>
            <a:srgbClr val="A4A3A4"/>
          </p15:clr>
        </p15:guide>
        <p15:guide id="14" pos="2835" userDrawn="1">
          <p15:clr>
            <a:srgbClr val="A4A3A4"/>
          </p15:clr>
        </p15:guide>
        <p15:guide id="15" pos="2925" userDrawn="1">
          <p15:clr>
            <a:srgbClr val="A4A3A4"/>
          </p15:clr>
        </p15:guide>
        <p15:guide id="18" pos="295" userDrawn="1">
          <p15:clr>
            <a:srgbClr val="A4A3A4"/>
          </p15:clr>
        </p15:guide>
        <p15:guide id="19" pos="5511" userDrawn="1">
          <p15:clr>
            <a:srgbClr val="A4A3A4"/>
          </p15:clr>
        </p15:guide>
        <p15:guide id="20" orient="horz" pos="3929" userDrawn="1">
          <p15:clr>
            <a:srgbClr val="A4A3A4"/>
          </p15:clr>
        </p15:guide>
        <p15:guide id="22" pos="5465" userDrawn="1">
          <p15:clr>
            <a:srgbClr val="A4A3A4"/>
          </p15:clr>
        </p15:guide>
        <p15:guide id="24" orient="horz" pos="2296" userDrawn="1">
          <p15:clr>
            <a:srgbClr val="A4A3A4"/>
          </p15:clr>
        </p15:guide>
        <p15:guide id="25" orient="horz" pos="1112" userDrawn="1">
          <p15:clr>
            <a:srgbClr val="A4A3A4"/>
          </p15:clr>
        </p15:guide>
        <p15:guide id="27" orient="horz" pos="1329" userDrawn="1">
          <p15:clr>
            <a:srgbClr val="A4A3A4"/>
          </p15:clr>
        </p15:guide>
        <p15:guide id="28" orient="horz" pos="1752" userDrawn="1">
          <p15:clr>
            <a:srgbClr val="A4A3A4"/>
          </p15:clr>
        </p15:guide>
        <p15:guide id="29" orient="horz" pos="1434" userDrawn="1">
          <p15:clr>
            <a:srgbClr val="A4A3A4"/>
          </p15:clr>
        </p15:guide>
        <p15:guide id="30" orient="horz" pos="1661" userDrawn="1">
          <p15:clr>
            <a:srgbClr val="A4A3A4"/>
          </p15:clr>
        </p15:guide>
        <p15:guide id="31" orient="horz" pos="3158" userDrawn="1">
          <p15:clr>
            <a:srgbClr val="A4A3A4"/>
          </p15:clr>
        </p15:guide>
        <p15:guide id="32" orient="horz" pos="3113" userDrawn="1">
          <p15:clr>
            <a:srgbClr val="A4A3A4"/>
          </p15:clr>
        </p15:guide>
        <p15:guide id="33" orient="horz" pos="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201102008" initials="P" lastIdx="2" clrIdx="0">
    <p:extLst>
      <p:ext uri="{19B8F6BF-5375-455C-9EA6-DF929625EA0E}">
        <p15:presenceInfo xmlns:p15="http://schemas.microsoft.com/office/powerpoint/2012/main" userId="P201102008" providerId="None"/>
      </p:ext>
    </p:extLst>
  </p:cmAuthor>
  <p:cmAuthor id="2" name="Lee Jeong Rim" initials="P" lastIdx="1" clrIdx="1">
    <p:extLst>
      <p:ext uri="{19B8F6BF-5375-455C-9EA6-DF929625EA0E}">
        <p15:presenceInfo xmlns:p15="http://schemas.microsoft.com/office/powerpoint/2012/main" userId="Lee Jeong Ri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E46C0A"/>
    <a:srgbClr val="2E6CA4"/>
    <a:srgbClr val="0066FF"/>
    <a:srgbClr val="FF3300"/>
    <a:srgbClr val="FFFFFF"/>
    <a:srgbClr val="DBEEF4"/>
    <a:srgbClr val="DCE6F2"/>
    <a:srgbClr val="F2F2F2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38" autoAdjust="0"/>
    <p:restoredTop sz="95494" autoAdjust="0"/>
  </p:normalViewPr>
  <p:slideViewPr>
    <p:cSldViewPr>
      <p:cViewPr varScale="1">
        <p:scale>
          <a:sx n="115" d="100"/>
          <a:sy n="115" d="100"/>
        </p:scale>
        <p:origin x="1998" y="108"/>
      </p:cViewPr>
      <p:guideLst>
        <p:guide orient="horz" pos="4020"/>
        <p:guide orient="horz" pos="527"/>
        <p:guide pos="249"/>
        <p:guide pos="2880"/>
        <p:guide pos="2835"/>
        <p:guide pos="2925"/>
        <p:guide pos="295"/>
        <p:guide pos="5511"/>
        <p:guide orient="horz" pos="3929"/>
        <p:guide pos="5465"/>
        <p:guide orient="horz" pos="2296"/>
        <p:guide orient="horz" pos="1112"/>
        <p:guide orient="horz" pos="1329"/>
        <p:guide orient="horz" pos="1752"/>
        <p:guide orient="horz" pos="1434"/>
        <p:guide orient="horz" pos="1661"/>
        <p:guide orient="horz" pos="3158"/>
        <p:guide orient="horz" pos="3113"/>
        <p:guide orient="horz" pos="81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3786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Kim%20Nam%20Su\Desktop\20&#45380;_&#54224;&#44592;&#48708;&#50857;%20&#44288;&#47532;&#49884;&#53944;_R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____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____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____3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9.9977277891388321E-3"/>
          <c:y val="5.0925925925925923E-2"/>
          <c:w val="0.97542827596448189"/>
          <c:h val="0.58933332485481293"/>
        </c:manualLayout>
      </c:layout>
      <c:barChart>
        <c:barDir val="col"/>
        <c:grouping val="stacked"/>
        <c:varyColors val="0"/>
        <c:ser>
          <c:idx val="2"/>
          <c:order val="1"/>
          <c:tx>
            <c:strRef>
              <c:f>폐기율Trend!$C$44</c:f>
              <c:strCache>
                <c:ptCount val="1"/>
                <c:pt idx="0">
                  <c:v>원자재 폐기율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폐기율Trend!$D$32:$AB$33</c:f>
              <c:multiLvlStrCache>
                <c:ptCount val="12"/>
                <c:lvl>
                  <c:pt idx="2">
                    <c:v>01월</c:v>
                  </c:pt>
                  <c:pt idx="3">
                    <c:v>02월</c:v>
                  </c:pt>
                  <c:pt idx="4">
                    <c:v>03월</c:v>
                  </c:pt>
                  <c:pt idx="5">
                    <c:v>04월</c:v>
                  </c:pt>
                  <c:pt idx="6">
                    <c:v>05월</c:v>
                  </c:pt>
                  <c:pt idx="7">
                    <c:v>06월</c:v>
                  </c:pt>
                  <c:pt idx="8">
                    <c:v>07월</c:v>
                  </c:pt>
                  <c:pt idx="9">
                    <c:v>08월</c:v>
                  </c:pt>
                  <c:pt idx="10">
                    <c:v>09월</c:v>
                  </c:pt>
                  <c:pt idx="11">
                    <c:v>10월</c:v>
                  </c:pt>
                </c:lvl>
                <c:lvl>
                  <c:pt idx="0">
                    <c:v>19년 Total</c:v>
                  </c:pt>
                  <c:pt idx="1">
                    <c:v>20년 Total</c:v>
                  </c:pt>
                  <c:pt idx="2">
                    <c:v>20년</c:v>
                  </c:pt>
                </c:lvl>
              </c:multiLvlStrCache>
            </c:multiLvlStrRef>
          </c:cat>
          <c:val>
            <c:numRef>
              <c:f>폐기율Trend!$D$44:$AB$44</c:f>
              <c:numCache>
                <c:formatCode>0.00%</c:formatCode>
                <c:ptCount val="12"/>
                <c:pt idx="0">
                  <c:v>1.4137574031247533E-3</c:v>
                </c:pt>
                <c:pt idx="1">
                  <c:v>9.3477380804746636E-4</c:v>
                </c:pt>
                <c:pt idx="2">
                  <c:v>1.1407854594270692E-3</c:v>
                </c:pt>
                <c:pt idx="3">
                  <c:v>9.9339316799736772E-4</c:v>
                </c:pt>
                <c:pt idx="4">
                  <c:v>9.0233899083280982E-4</c:v>
                </c:pt>
                <c:pt idx="5">
                  <c:v>1.4355434750598615E-3</c:v>
                </c:pt>
                <c:pt idx="6">
                  <c:v>1.1621632887156147E-3</c:v>
                </c:pt>
                <c:pt idx="7">
                  <c:v>1.0632944632853901E-3</c:v>
                </c:pt>
                <c:pt idx="8">
                  <c:v>7.3060157815972658E-4</c:v>
                </c:pt>
                <c:pt idx="9">
                  <c:v>6.3413694977271858E-4</c:v>
                </c:pt>
                <c:pt idx="10">
                  <c:v>9.7262224439935159E-4</c:v>
                </c:pt>
                <c:pt idx="11">
                  <c:v>7.3800575216479162E-4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2AED-4FDB-9960-8A027B4C743E}"/>
            </c:ext>
          </c:extLst>
        </c:ser>
        <c:ser>
          <c:idx val="3"/>
          <c:order val="2"/>
          <c:tx>
            <c:strRef>
              <c:f>폐기율Trend!$C$45</c:f>
              <c:strCache>
                <c:ptCount val="1"/>
                <c:pt idx="0">
                  <c:v>반제품 폐기율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폐기율Trend!$D$32:$AB$33</c:f>
              <c:multiLvlStrCache>
                <c:ptCount val="12"/>
                <c:lvl>
                  <c:pt idx="2">
                    <c:v>01월</c:v>
                  </c:pt>
                  <c:pt idx="3">
                    <c:v>02월</c:v>
                  </c:pt>
                  <c:pt idx="4">
                    <c:v>03월</c:v>
                  </c:pt>
                  <c:pt idx="5">
                    <c:v>04월</c:v>
                  </c:pt>
                  <c:pt idx="6">
                    <c:v>05월</c:v>
                  </c:pt>
                  <c:pt idx="7">
                    <c:v>06월</c:v>
                  </c:pt>
                  <c:pt idx="8">
                    <c:v>07월</c:v>
                  </c:pt>
                  <c:pt idx="9">
                    <c:v>08월</c:v>
                  </c:pt>
                  <c:pt idx="10">
                    <c:v>09월</c:v>
                  </c:pt>
                  <c:pt idx="11">
                    <c:v>10월</c:v>
                  </c:pt>
                </c:lvl>
                <c:lvl>
                  <c:pt idx="0">
                    <c:v>19년 Total</c:v>
                  </c:pt>
                  <c:pt idx="1">
                    <c:v>20년 Total</c:v>
                  </c:pt>
                  <c:pt idx="2">
                    <c:v>20년</c:v>
                  </c:pt>
                </c:lvl>
              </c:multiLvlStrCache>
            </c:multiLvlStrRef>
          </c:cat>
          <c:val>
            <c:numRef>
              <c:f>폐기율Trend!$D$45:$AB$45</c:f>
              <c:numCache>
                <c:formatCode>0.00%</c:formatCode>
                <c:ptCount val="12"/>
                <c:pt idx="0">
                  <c:v>3.2500460494858536E-4</c:v>
                </c:pt>
                <c:pt idx="1">
                  <c:v>4.9184719763273863E-4</c:v>
                </c:pt>
                <c:pt idx="2">
                  <c:v>2.966601104345167E-4</c:v>
                </c:pt>
                <c:pt idx="3">
                  <c:v>3.6961511361916286E-4</c:v>
                </c:pt>
                <c:pt idx="4">
                  <c:v>4.9591061094991502E-4</c:v>
                </c:pt>
                <c:pt idx="5">
                  <c:v>3.0632149656390314E-4</c:v>
                </c:pt>
                <c:pt idx="6">
                  <c:v>6.8396127285373187E-4</c:v>
                </c:pt>
                <c:pt idx="7">
                  <c:v>5.8360250940880974E-4</c:v>
                </c:pt>
                <c:pt idx="8">
                  <c:v>4.3755107850274516E-4</c:v>
                </c:pt>
                <c:pt idx="9">
                  <c:v>6.5354632642022838E-4</c:v>
                </c:pt>
                <c:pt idx="10">
                  <c:v>5.019345666959418E-4</c:v>
                </c:pt>
                <c:pt idx="11">
                  <c:v>5.4363641125972084E-4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2AED-4FDB-9960-8A027B4C743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20"/>
        <c:overlap val="100"/>
        <c:axId val="640984240"/>
        <c:axId val="640997296"/>
      </c:barChart>
      <c:lineChart>
        <c:grouping val="standard"/>
        <c:varyColors val="0"/>
        <c:ser>
          <c:idx val="0"/>
          <c:order val="0"/>
          <c:tx>
            <c:strRef>
              <c:f>폐기율Trend!$C$34</c:f>
              <c:strCache>
                <c:ptCount val="1"/>
                <c:pt idx="0">
                  <c:v>페기율 목표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cat>
            <c:multiLvlStrRef>
              <c:f>폐기율Trend!$D$32:$AB$33</c:f>
              <c:multiLvlStrCache>
                <c:ptCount val="12"/>
                <c:lvl>
                  <c:pt idx="2">
                    <c:v>01월</c:v>
                  </c:pt>
                  <c:pt idx="3">
                    <c:v>02월</c:v>
                  </c:pt>
                  <c:pt idx="4">
                    <c:v>03월</c:v>
                  </c:pt>
                  <c:pt idx="5">
                    <c:v>04월</c:v>
                  </c:pt>
                  <c:pt idx="6">
                    <c:v>05월</c:v>
                  </c:pt>
                  <c:pt idx="7">
                    <c:v>06월</c:v>
                  </c:pt>
                  <c:pt idx="8">
                    <c:v>07월</c:v>
                  </c:pt>
                  <c:pt idx="9">
                    <c:v>08월</c:v>
                  </c:pt>
                  <c:pt idx="10">
                    <c:v>09월</c:v>
                  </c:pt>
                  <c:pt idx="11">
                    <c:v>10월</c:v>
                  </c:pt>
                </c:lvl>
                <c:lvl>
                  <c:pt idx="0">
                    <c:v>19년 Total</c:v>
                  </c:pt>
                  <c:pt idx="1">
                    <c:v>20년 Total</c:v>
                  </c:pt>
                  <c:pt idx="2">
                    <c:v>20년</c:v>
                  </c:pt>
                </c:lvl>
              </c:multiLvlStrCache>
            </c:multiLvlStrRef>
          </c:cat>
          <c:val>
            <c:numRef>
              <c:f>폐기율Trend!$D$34:$AB$34</c:f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2AED-4FDB-9960-8A027B4C743E}"/>
            </c:ext>
          </c:extLst>
        </c:ser>
        <c:ser>
          <c:idx val="1"/>
          <c:order val="3"/>
          <c:tx>
            <c:strRef>
              <c:f>폐기율Trend!$C$46</c:f>
              <c:strCache>
                <c:ptCount val="1"/>
                <c:pt idx="0">
                  <c:v>목표 폐기율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elete val="1"/>
          </c:dLbls>
          <c:val>
            <c:numRef>
              <c:f>폐기율Trend!$D$46:$AB$46</c:f>
              <c:numCache>
                <c:formatCode>0.00%</c:formatCode>
                <c:ptCount val="12"/>
                <c:pt idx="0">
                  <c:v>1.2999999999999999E-3</c:v>
                </c:pt>
                <c:pt idx="1">
                  <c:v>1.2999999999999999E-3</c:v>
                </c:pt>
                <c:pt idx="2">
                  <c:v>1.2999999999999999E-3</c:v>
                </c:pt>
                <c:pt idx="3">
                  <c:v>1.2999999999999999E-3</c:v>
                </c:pt>
                <c:pt idx="4">
                  <c:v>1.2999999999999999E-3</c:v>
                </c:pt>
                <c:pt idx="5">
                  <c:v>1.2999999999999999E-3</c:v>
                </c:pt>
                <c:pt idx="6">
                  <c:v>1.2999999999999999E-3</c:v>
                </c:pt>
                <c:pt idx="7">
                  <c:v>1.2999999999999999E-3</c:v>
                </c:pt>
                <c:pt idx="8">
                  <c:v>1.2999999999999999E-3</c:v>
                </c:pt>
                <c:pt idx="9">
                  <c:v>1.2999999999999999E-3</c:v>
                </c:pt>
                <c:pt idx="10">
                  <c:v>1.2999999999999999E-3</c:v>
                </c:pt>
                <c:pt idx="11">
                  <c:v>1.2999999999999999E-3</c:v>
                </c:pt>
              </c:numCache>
            </c:numRef>
          </c:val>
          <c:smooth val="0"/>
        </c:ser>
        <c:dLbls>
          <c:showLegendKey val="0"/>
          <c:showVal val="1"/>
          <c:showCatName val="0"/>
          <c:showSerName val="0"/>
          <c:showPercent val="0"/>
          <c:showBubbleSize val="0"/>
        </c:dLbls>
        <c:marker val="1"/>
        <c:smooth val="0"/>
        <c:axId val="640984240"/>
        <c:axId val="640997296"/>
      </c:lineChart>
      <c:catAx>
        <c:axId val="640984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640997296"/>
        <c:crosses val="autoZero"/>
        <c:auto val="1"/>
        <c:lblAlgn val="ctr"/>
        <c:lblOffset val="100"/>
        <c:noMultiLvlLbl val="0"/>
      </c:catAx>
      <c:valAx>
        <c:axId val="640997296"/>
        <c:scaling>
          <c:orientation val="minMax"/>
        </c:scaling>
        <c:delete val="1"/>
        <c:axPos val="l"/>
        <c:numFmt formatCode="0.00%" sourceLinked="1"/>
        <c:majorTickMark val="none"/>
        <c:minorTickMark val="none"/>
        <c:tickLblPos val="nextTo"/>
        <c:crossAx val="640984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4099531327582235"/>
          <c:y val="1.1563137941090515E-3"/>
          <c:w val="0.24735872211076176"/>
          <c:h val="0.2292036007105596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stacked"/>
        <c:varyColors val="0"/>
        <c:ser>
          <c:idx val="1"/>
          <c:order val="1"/>
          <c:tx>
            <c:strRef>
              <c:f>Sheet11!$B$11</c:f>
              <c:strCache>
                <c:ptCount val="1"/>
                <c:pt idx="0">
                  <c:v>순간정지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6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  <c:pt idx="5">
                <c:v>6</c:v>
              </c:pt>
              <c:extLst>
                <c:ext xmlns:c15="http://schemas.microsoft.com/office/drawing/2012/chart" uri="{02D57815-91ED-43cb-92C2-25804820EDAC}">
                  <c15:autoCat val="1"/>
                </c:ext>
              </c:extLst>
            </c:strLit>
          </c:cat>
          <c:val>
            <c:numRef>
              <c:f>Sheet11!$C$11:$J$11</c:f>
              <c:numCache>
                <c:formatCode>0.0%</c:formatCode>
                <c:ptCount val="6"/>
                <c:pt idx="0">
                  <c:v>0.14820914554444425</c:v>
                </c:pt>
                <c:pt idx="1">
                  <c:v>0.17323139402251803</c:v>
                </c:pt>
                <c:pt idx="2">
                  <c:v>0.1358908956393409</c:v>
                </c:pt>
                <c:pt idx="3">
                  <c:v>0.10921111185778969</c:v>
                </c:pt>
                <c:pt idx="4">
                  <c:v>0.17541521608945526</c:v>
                </c:pt>
                <c:pt idx="5">
                  <c:v>0.11704912035203516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132-424A-94F8-82C2F43B4384}"/>
            </c:ext>
          </c:extLst>
        </c:ser>
        <c:ser>
          <c:idx val="2"/>
          <c:order val="2"/>
          <c:tx>
            <c:strRef>
              <c:f>Sheet11!$B$12</c:f>
              <c:strCache>
                <c:ptCount val="1"/>
                <c:pt idx="0">
                  <c:v>설비고장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Lit>
              <c:ptCount val="6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  <c:pt idx="5">
                <c:v>6</c:v>
              </c:pt>
              <c:extLst>
                <c:ext xmlns:c15="http://schemas.microsoft.com/office/drawing/2012/chart" uri="{02D57815-91ED-43cb-92C2-25804820EDAC}">
                  <c15:autoCat val="1"/>
                </c:ext>
              </c:extLst>
            </c:strLit>
          </c:cat>
          <c:val>
            <c:numRef>
              <c:f>Sheet11!$C$12:$J$12</c:f>
              <c:numCache>
                <c:formatCode>0.0%</c:formatCode>
                <c:ptCount val="6"/>
                <c:pt idx="0">
                  <c:v>0.10645790482451582</c:v>
                </c:pt>
                <c:pt idx="1">
                  <c:v>0.10562629171078181</c:v>
                </c:pt>
                <c:pt idx="2">
                  <c:v>9.412491553238729E-2</c:v>
                </c:pt>
                <c:pt idx="3">
                  <c:v>0.10463632335732977</c:v>
                </c:pt>
                <c:pt idx="4">
                  <c:v>0.1325001201329763</c:v>
                </c:pt>
                <c:pt idx="5">
                  <c:v>9.7999918750930975E-2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132-424A-94F8-82C2F43B4384}"/>
            </c:ext>
          </c:extLst>
        </c:ser>
        <c:ser>
          <c:idx val="3"/>
          <c:order val="3"/>
          <c:tx>
            <c:strRef>
              <c:f>Sheet11!$B$13</c:f>
              <c:strCache>
                <c:ptCount val="1"/>
                <c:pt idx="0">
                  <c:v>기종변경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Lit>
              <c:ptCount val="6"/>
              <c:pt idx="0">
                <c:v>1</c:v>
              </c:pt>
              <c:pt idx="1">
                <c:v>2</c:v>
              </c:pt>
              <c:pt idx="2">
                <c:v>3</c:v>
              </c:pt>
              <c:pt idx="3">
                <c:v>4</c:v>
              </c:pt>
              <c:pt idx="4">
                <c:v>5</c:v>
              </c:pt>
              <c:pt idx="5">
                <c:v>6</c:v>
              </c:pt>
              <c:extLst>
                <c:ext xmlns:c15="http://schemas.microsoft.com/office/drawing/2012/chart" uri="{02D57815-91ED-43cb-92C2-25804820EDAC}">
                  <c15:autoCat val="1"/>
                </c:ext>
              </c:extLst>
            </c:strLit>
          </c:cat>
          <c:val>
            <c:numRef>
              <c:f>Sheet11!$C$13:$J$13</c:f>
              <c:numCache>
                <c:formatCode>0.0%</c:formatCode>
                <c:ptCount val="6"/>
                <c:pt idx="0">
                  <c:v>1.4108582774714709E-2</c:v>
                </c:pt>
                <c:pt idx="1">
                  <c:v>1.7186224459903365E-2</c:v>
                </c:pt>
                <c:pt idx="2">
                  <c:v>1.191635083399065E-2</c:v>
                </c:pt>
                <c:pt idx="3">
                  <c:v>1.0387568182591372E-2</c:v>
                </c:pt>
                <c:pt idx="4">
                  <c:v>2.2860213268796441E-2</c:v>
                </c:pt>
                <c:pt idx="5">
                  <c:v>1.5469055244727364E-2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132-424A-94F8-82C2F43B43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1068899280"/>
        <c:axId val="1068898736"/>
      </c:barChart>
      <c:lineChart>
        <c:grouping val="standard"/>
        <c:varyColors val="0"/>
        <c:ser>
          <c:idx val="0"/>
          <c:order val="0"/>
          <c:tx>
            <c:strRef>
              <c:f>Sheet11!$B$10</c:f>
              <c:strCache>
                <c:ptCount val="1"/>
                <c:pt idx="0">
                  <c:v>평가가동율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accent1"/>
              </a:solidFill>
              <a:ln w="15875">
                <a:solidFill>
                  <a:schemeClr val="bg1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Sheet11!$C$9:$J$9</c:f>
              <c:strCache>
                <c:ptCount val="6"/>
                <c:pt idx="0">
                  <c:v>20년 누적</c:v>
                </c:pt>
                <c:pt idx="1">
                  <c:v>VAA01</c:v>
                </c:pt>
                <c:pt idx="2">
                  <c:v>VAA02</c:v>
                </c:pt>
                <c:pt idx="3">
                  <c:v>VAA03</c:v>
                </c:pt>
                <c:pt idx="4">
                  <c:v>VAA04</c:v>
                </c:pt>
                <c:pt idx="5">
                  <c:v>VAA05</c:v>
                </c:pt>
              </c:strCache>
            </c:strRef>
          </c:cat>
          <c:val>
            <c:numRef>
              <c:f>Sheet11!$C$10:$J$10</c:f>
              <c:numCache>
                <c:formatCode>0.0%</c:formatCode>
                <c:ptCount val="6"/>
                <c:pt idx="0">
                  <c:v>0.7453329496310398</c:v>
                </c:pt>
                <c:pt idx="1">
                  <c:v>0.72114231426670006</c:v>
                </c:pt>
                <c:pt idx="2">
                  <c:v>0.7699841888282718</c:v>
                </c:pt>
                <c:pt idx="3">
                  <c:v>0.78615256478488049</c:v>
                </c:pt>
                <c:pt idx="4">
                  <c:v>0.69208466377756839</c:v>
                </c:pt>
                <c:pt idx="5">
                  <c:v>0.78495096089703387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3132-424A-94F8-82C2F43B43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68885680"/>
        <c:axId val="1068898192"/>
      </c:lineChart>
      <c:catAx>
        <c:axId val="1068885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8898192"/>
        <c:crosses val="autoZero"/>
        <c:auto val="1"/>
        <c:lblAlgn val="ctr"/>
        <c:lblOffset val="100"/>
        <c:noMultiLvlLbl val="0"/>
      </c:catAx>
      <c:valAx>
        <c:axId val="1068898192"/>
        <c:scaling>
          <c:orientation val="minMax"/>
          <c:max val="1"/>
          <c:min val="0.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8885680"/>
        <c:crosses val="autoZero"/>
        <c:crossBetween val="between"/>
      </c:valAx>
      <c:valAx>
        <c:axId val="1068898736"/>
        <c:scaling>
          <c:orientation val="minMax"/>
          <c:max val="0.5"/>
        </c:scaling>
        <c:delete val="0"/>
        <c:axPos val="r"/>
        <c:numFmt formatCode="0.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8899280"/>
        <c:crosses val="max"/>
        <c:crossBetween val="between"/>
      </c:valAx>
      <c:catAx>
        <c:axId val="106889928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06889873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900"/>
      </a:pPr>
      <a:endParaRPr lang="ko-KR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1313759525258058"/>
          <c:y val="0.15414900257483935"/>
          <c:w val="0.78583581809805503"/>
          <c:h val="0.61650823168352886"/>
        </c:manualLayout>
      </c:layout>
      <c:barChart>
        <c:barDir val="col"/>
        <c:grouping val="stacked"/>
        <c:varyColors val="0"/>
        <c:ser>
          <c:idx val="1"/>
          <c:order val="1"/>
          <c:tx>
            <c:strRef>
              <c:f>Sheet11!$B$17</c:f>
              <c:strCache>
                <c:ptCount val="1"/>
                <c:pt idx="0">
                  <c:v>순간정지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Sheet11!$C$17:$I$17</c:f>
              <c:numCache>
                <c:formatCode>0.0%</c:formatCode>
                <c:ptCount val="7"/>
                <c:pt idx="0">
                  <c:v>0.14086418193873243</c:v>
                </c:pt>
                <c:pt idx="1">
                  <c:v>7.707682734139075E-2</c:v>
                </c:pt>
                <c:pt idx="2">
                  <c:v>9.7427716407807716E-2</c:v>
                </c:pt>
                <c:pt idx="3">
                  <c:v>0.228378670078598</c:v>
                </c:pt>
                <c:pt idx="4">
                  <c:v>0.15221193799889596</c:v>
                </c:pt>
                <c:pt idx="5">
                  <c:v>0.16301497405782672</c:v>
                </c:pt>
                <c:pt idx="6">
                  <c:v>0.13552114223313666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34D3-4D04-954B-0A5F561A454C}"/>
            </c:ext>
          </c:extLst>
        </c:ser>
        <c:ser>
          <c:idx val="2"/>
          <c:order val="2"/>
          <c:tx>
            <c:strRef>
              <c:f>Sheet11!$B$18</c:f>
              <c:strCache>
                <c:ptCount val="1"/>
                <c:pt idx="0">
                  <c:v>설비고장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Sheet11!$C$18:$I$18</c:f>
              <c:numCache>
                <c:formatCode>0.0%</c:formatCode>
                <c:ptCount val="7"/>
                <c:pt idx="0">
                  <c:v>0.11086797113457934</c:v>
                </c:pt>
                <c:pt idx="1">
                  <c:v>8.3767087018768754E-2</c:v>
                </c:pt>
                <c:pt idx="2">
                  <c:v>0.12449848177711983</c:v>
                </c:pt>
                <c:pt idx="3">
                  <c:v>0.1414392942264594</c:v>
                </c:pt>
                <c:pt idx="4">
                  <c:v>0.10267566827531917</c:v>
                </c:pt>
                <c:pt idx="5">
                  <c:v>0.10534184820016318</c:v>
                </c:pt>
                <c:pt idx="6">
                  <c:v>0.11719065535786408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34D3-4D04-954B-0A5F561A454C}"/>
            </c:ext>
          </c:extLst>
        </c:ser>
        <c:ser>
          <c:idx val="3"/>
          <c:order val="3"/>
          <c:tx>
            <c:strRef>
              <c:f>Sheet11!$B$19</c:f>
              <c:strCache>
                <c:ptCount val="1"/>
                <c:pt idx="0">
                  <c:v>기종변경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val>
            <c:numRef>
              <c:f>Sheet11!$C$19:$I$19</c:f>
              <c:numCache>
                <c:formatCode>0.0%</c:formatCode>
                <c:ptCount val="7"/>
                <c:pt idx="0">
                  <c:v>1.5255668029988444E-2</c:v>
                </c:pt>
                <c:pt idx="1">
                  <c:v>1.0443056561661805E-2</c:v>
                </c:pt>
                <c:pt idx="2">
                  <c:v>1.6289123581600316E-2</c:v>
                </c:pt>
                <c:pt idx="3">
                  <c:v>2.174213332596624E-2</c:v>
                </c:pt>
                <c:pt idx="4">
                  <c:v>1.7844962826546622E-2</c:v>
                </c:pt>
                <c:pt idx="5">
                  <c:v>1.1207941834959878E-2</c:v>
                </c:pt>
                <c:pt idx="6">
                  <c:v>1.3651326268396798E-2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34D3-4D04-954B-0A5F561A45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75"/>
        <c:overlap val="100"/>
        <c:axId val="1068884048"/>
        <c:axId val="1068881328"/>
      </c:barChart>
      <c:lineChart>
        <c:grouping val="standard"/>
        <c:varyColors val="0"/>
        <c:ser>
          <c:idx val="0"/>
          <c:order val="0"/>
          <c:tx>
            <c:strRef>
              <c:f>Sheet11!$B$16</c:f>
              <c:strCache>
                <c:ptCount val="1"/>
                <c:pt idx="0">
                  <c:v>평가가동율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accent1"/>
              </a:solidFill>
              <a:ln w="15875">
                <a:solidFill>
                  <a:schemeClr val="bg1"/>
                </a:solidFill>
              </a:ln>
              <a:effectLst/>
            </c:spPr>
          </c:marker>
          <c:dLbls>
            <c:dLbl>
              <c:idx val="3"/>
              <c:layout>
                <c:manualLayout>
                  <c:x val="-6.2914031099322365E-2"/>
                  <c:y val="-0.21785872194335354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0-4AFB-49EA-9663-FC31BBFAE586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Sheet11!$C$15:$I$15</c:f>
              <c:strCache>
                <c:ptCount val="7"/>
                <c:pt idx="0">
                  <c:v>20년</c:v>
                </c:pt>
                <c:pt idx="1">
                  <c:v>VRR01</c:v>
                </c:pt>
                <c:pt idx="2">
                  <c:v>VRR02</c:v>
                </c:pt>
                <c:pt idx="3">
                  <c:v>VRR03</c:v>
                </c:pt>
                <c:pt idx="4">
                  <c:v>VRR04</c:v>
                </c:pt>
                <c:pt idx="5">
                  <c:v>VRR05</c:v>
                </c:pt>
                <c:pt idx="6">
                  <c:v>VRR06</c:v>
                </c:pt>
              </c:strCache>
            </c:strRef>
          </c:cat>
          <c:val>
            <c:numRef>
              <c:f>Sheet11!$C$16:$I$16</c:f>
              <c:numCache>
                <c:formatCode>0.0%</c:formatCode>
                <c:ptCount val="7"/>
                <c:pt idx="0">
                  <c:v>0.74826784692668824</c:v>
                </c:pt>
                <c:pt idx="1">
                  <c:v>0.83915608563984045</c:v>
                </c:pt>
                <c:pt idx="2">
                  <c:v>0.77807380181507257</c:v>
                </c:pt>
                <c:pt idx="3">
                  <c:v>0.63018203569494258</c:v>
                </c:pt>
                <c:pt idx="4">
                  <c:v>0.74511239372578486</c:v>
                </c:pt>
                <c:pt idx="5">
                  <c:v>0.73164317774201015</c:v>
                </c:pt>
                <c:pt idx="6">
                  <c:v>0.74728820240899918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34D3-4D04-954B-0A5F561A45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68897104"/>
        <c:axId val="1068897648"/>
      </c:lineChart>
      <c:catAx>
        <c:axId val="10688971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8897648"/>
        <c:crosses val="autoZero"/>
        <c:auto val="1"/>
        <c:lblAlgn val="ctr"/>
        <c:lblOffset val="100"/>
        <c:noMultiLvlLbl val="0"/>
      </c:catAx>
      <c:valAx>
        <c:axId val="1068897648"/>
        <c:scaling>
          <c:orientation val="minMax"/>
          <c:max val="1"/>
          <c:min val="0.3000000000000000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8897104"/>
        <c:crosses val="autoZero"/>
        <c:crossBetween val="between"/>
      </c:valAx>
      <c:valAx>
        <c:axId val="1068881328"/>
        <c:scaling>
          <c:orientation val="minMax"/>
        </c:scaling>
        <c:delete val="0"/>
        <c:axPos val="r"/>
        <c:numFmt formatCode="0.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8884048"/>
        <c:crosses val="max"/>
        <c:crossBetween val="between"/>
      </c:valAx>
      <c:catAx>
        <c:axId val="1068884048"/>
        <c:scaling>
          <c:orientation val="minMax"/>
        </c:scaling>
        <c:delete val="1"/>
        <c:axPos val="b"/>
        <c:majorTickMark val="out"/>
        <c:minorTickMark val="none"/>
        <c:tickLblPos val="nextTo"/>
        <c:crossAx val="106888132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8.4257335004293027E-2"/>
          <c:y val="3.3030768030377904E-2"/>
          <c:w val="0.83148509482163191"/>
          <c:h val="0.1293759265520559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7.1463121859624307E-2"/>
          <c:y val="0.10836812469993411"/>
          <c:w val="0.87245703051293833"/>
          <c:h val="0.4523544185635286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Sheet2!$E$41</c:f>
              <c:strCache>
                <c:ptCount val="1"/>
                <c:pt idx="0">
                  <c:v>실적_점수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Sheet2!$B$42:$B$66</c:f>
              <c:strCache>
                <c:ptCount val="25"/>
                <c:pt idx="0">
                  <c:v>SADADR00025</c:v>
                </c:pt>
                <c:pt idx="1">
                  <c:v>SADADR00026</c:v>
                </c:pt>
                <c:pt idx="2">
                  <c:v>SADADR10183</c:v>
                </c:pt>
                <c:pt idx="3">
                  <c:v>SADTAR00045</c:v>
                </c:pt>
                <c:pt idx="4">
                  <c:v>SADTAR00035</c:v>
                </c:pt>
                <c:pt idx="5">
                  <c:v>SADADR00023</c:v>
                </c:pt>
                <c:pt idx="6">
                  <c:v>SADTAR00048</c:v>
                </c:pt>
                <c:pt idx="7">
                  <c:v>SADADR00022</c:v>
                </c:pt>
                <c:pt idx="8">
                  <c:v>SADADR00017</c:v>
                </c:pt>
                <c:pt idx="9">
                  <c:v>SADADR00021</c:v>
                </c:pt>
                <c:pt idx="10">
                  <c:v>SADTAR00023</c:v>
                </c:pt>
                <c:pt idx="11">
                  <c:v>SADTAR00041</c:v>
                </c:pt>
                <c:pt idx="12">
                  <c:v>SADADR10219</c:v>
                </c:pt>
                <c:pt idx="13">
                  <c:v>SADTAR00046</c:v>
                </c:pt>
                <c:pt idx="14">
                  <c:v>SADADR10218</c:v>
                </c:pt>
                <c:pt idx="15">
                  <c:v>SADTAR00034</c:v>
                </c:pt>
                <c:pt idx="16">
                  <c:v>SADCHR10011</c:v>
                </c:pt>
                <c:pt idx="17">
                  <c:v>SSMACR10105</c:v>
                </c:pt>
                <c:pt idx="18">
                  <c:v>SADTAR00025</c:v>
                </c:pt>
                <c:pt idx="19">
                  <c:v>SADTAR00052</c:v>
                </c:pt>
                <c:pt idx="20">
                  <c:v>SADTAR00050</c:v>
                </c:pt>
                <c:pt idx="21">
                  <c:v>SADADR10186</c:v>
                </c:pt>
                <c:pt idx="22">
                  <c:v>SADCHR10021</c:v>
                </c:pt>
                <c:pt idx="23">
                  <c:v>SADADR00006</c:v>
                </c:pt>
                <c:pt idx="24">
                  <c:v>SSMDPR00112</c:v>
                </c:pt>
              </c:strCache>
            </c:strRef>
          </c:cat>
          <c:val>
            <c:numRef>
              <c:f>Sheet2!$E$42:$E$66</c:f>
              <c:numCache>
                <c:formatCode>#,##0</c:formatCode>
                <c:ptCount val="25"/>
                <c:pt idx="0">
                  <c:v>1018368</c:v>
                </c:pt>
                <c:pt idx="1">
                  <c:v>888012</c:v>
                </c:pt>
                <c:pt idx="2">
                  <c:v>859572</c:v>
                </c:pt>
                <c:pt idx="3">
                  <c:v>548250</c:v>
                </c:pt>
                <c:pt idx="4">
                  <c:v>540595</c:v>
                </c:pt>
                <c:pt idx="5">
                  <c:v>537408</c:v>
                </c:pt>
                <c:pt idx="6">
                  <c:v>479664</c:v>
                </c:pt>
                <c:pt idx="7">
                  <c:v>444880</c:v>
                </c:pt>
                <c:pt idx="8">
                  <c:v>376083</c:v>
                </c:pt>
                <c:pt idx="9">
                  <c:v>343980</c:v>
                </c:pt>
                <c:pt idx="10">
                  <c:v>323232</c:v>
                </c:pt>
                <c:pt idx="11">
                  <c:v>320400</c:v>
                </c:pt>
                <c:pt idx="12">
                  <c:v>256104</c:v>
                </c:pt>
                <c:pt idx="13">
                  <c:v>214200</c:v>
                </c:pt>
                <c:pt idx="14">
                  <c:v>165624</c:v>
                </c:pt>
                <c:pt idx="15">
                  <c:v>99855</c:v>
                </c:pt>
                <c:pt idx="16">
                  <c:v>57360</c:v>
                </c:pt>
                <c:pt idx="17">
                  <c:v>41040</c:v>
                </c:pt>
                <c:pt idx="18">
                  <c:v>34290</c:v>
                </c:pt>
                <c:pt idx="19">
                  <c:v>32544</c:v>
                </c:pt>
                <c:pt idx="20">
                  <c:v>31680</c:v>
                </c:pt>
                <c:pt idx="21">
                  <c:v>31320</c:v>
                </c:pt>
                <c:pt idx="22">
                  <c:v>12924</c:v>
                </c:pt>
                <c:pt idx="23">
                  <c:v>8712</c:v>
                </c:pt>
                <c:pt idx="24">
                  <c:v>7550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4BDE-4CC0-9CEF-97FBE6FF34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axId val="1068903088"/>
        <c:axId val="1068903632"/>
      </c:barChart>
      <c:lineChart>
        <c:grouping val="standard"/>
        <c:varyColors val="0"/>
        <c:ser>
          <c:idx val="1"/>
          <c:order val="1"/>
          <c:tx>
            <c:strRef>
              <c:f>Sheet2!$G$41</c:f>
              <c:strCache>
                <c:ptCount val="1"/>
                <c:pt idx="0">
                  <c:v>효율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10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Sheet2!$G$42:$G$66</c:f>
              <c:numCache>
                <c:formatCode>0.00</c:formatCode>
                <c:ptCount val="25"/>
                <c:pt idx="0">
                  <c:v>71.763654962376961</c:v>
                </c:pt>
                <c:pt idx="1">
                  <c:v>61.59454818445888</c:v>
                </c:pt>
                <c:pt idx="2">
                  <c:v>59.747754873809448</c:v>
                </c:pt>
                <c:pt idx="3">
                  <c:v>80.908523490273481</c:v>
                </c:pt>
                <c:pt idx="4">
                  <c:v>74.880497025466582</c:v>
                </c:pt>
                <c:pt idx="5">
                  <c:v>56.569884848152157</c:v>
                </c:pt>
                <c:pt idx="6">
                  <c:v>65.91412642087127</c:v>
                </c:pt>
                <c:pt idx="7">
                  <c:v>54.406448789806902</c:v>
                </c:pt>
                <c:pt idx="8">
                  <c:v>38.15678556307968</c:v>
                </c:pt>
                <c:pt idx="9">
                  <c:v>49.872815112691022</c:v>
                </c:pt>
                <c:pt idx="10">
                  <c:v>54.004901286868218</c:v>
                </c:pt>
                <c:pt idx="11">
                  <c:v>44.352343302091519</c:v>
                </c:pt>
                <c:pt idx="12">
                  <c:v>62.154332644827768</c:v>
                </c:pt>
                <c:pt idx="13">
                  <c:v>77.599310781139508</c:v>
                </c:pt>
                <c:pt idx="14">
                  <c:v>49.984005409665343</c:v>
                </c:pt>
                <c:pt idx="15">
                  <c:v>76.045264931860785</c:v>
                </c:pt>
                <c:pt idx="16">
                  <c:v>65.521237849798425</c:v>
                </c:pt>
                <c:pt idx="17">
                  <c:v>51.29514719564061</c:v>
                </c:pt>
                <c:pt idx="18">
                  <c:v>60.899994369369367</c:v>
                </c:pt>
                <c:pt idx="19">
                  <c:v>42.687137387387388</c:v>
                </c:pt>
                <c:pt idx="20">
                  <c:v>55.541248597081925</c:v>
                </c:pt>
                <c:pt idx="21">
                  <c:v>80.184331797235018</c:v>
                </c:pt>
                <c:pt idx="22">
                  <c:v>42.732593995510662</c:v>
                </c:pt>
                <c:pt idx="23">
                  <c:v>43.847562831279205</c:v>
                </c:pt>
                <c:pt idx="24">
                  <c:v>69.543888888888873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4BDE-4CC0-9CEF-97FBE6FF34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68908528"/>
        <c:axId val="1068904176"/>
      </c:lineChart>
      <c:catAx>
        <c:axId val="1068903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8903632"/>
        <c:crosses val="autoZero"/>
        <c:auto val="1"/>
        <c:lblAlgn val="ctr"/>
        <c:lblOffset val="100"/>
        <c:noMultiLvlLbl val="0"/>
      </c:catAx>
      <c:valAx>
        <c:axId val="1068903632"/>
        <c:scaling>
          <c:orientation val="minMax"/>
        </c:scaling>
        <c:delete val="0"/>
        <c:axPos val="l"/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8903088"/>
        <c:crosses val="autoZero"/>
        <c:crossBetween val="between"/>
      </c:valAx>
      <c:valAx>
        <c:axId val="1068904176"/>
        <c:scaling>
          <c:orientation val="minMax"/>
          <c:max val="100"/>
          <c:min val="0"/>
        </c:scaling>
        <c:delete val="0"/>
        <c:axPos val="r"/>
        <c:numFmt formatCode="0.0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068908528"/>
        <c:crosses val="max"/>
        <c:crossBetween val="between"/>
      </c:valAx>
      <c:catAx>
        <c:axId val="1068908528"/>
        <c:scaling>
          <c:orientation val="minMax"/>
        </c:scaling>
        <c:delete val="1"/>
        <c:axPos val="b"/>
        <c:majorTickMark val="out"/>
        <c:minorTickMark val="none"/>
        <c:tickLblPos val="nextTo"/>
        <c:crossAx val="106890417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 sz="800"/>
      </a:pPr>
      <a:endParaRPr lang="ko-K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6400" cy="496889"/>
          </a:xfrm>
          <a:prstGeom prst="rect">
            <a:avLst/>
          </a:prstGeom>
        </p:spPr>
        <p:txBody>
          <a:bodyPr vert="horz" lIns="91432" tIns="45715" rIns="91432" bIns="45715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9690" y="2"/>
            <a:ext cx="2946400" cy="496889"/>
          </a:xfrm>
          <a:prstGeom prst="rect">
            <a:avLst/>
          </a:prstGeom>
        </p:spPr>
        <p:txBody>
          <a:bodyPr vert="horz" lIns="91432" tIns="45715" rIns="91432" bIns="45715" rtlCol="0"/>
          <a:lstStyle>
            <a:lvl1pPr algn="r">
              <a:defRPr sz="1200"/>
            </a:lvl1pPr>
          </a:lstStyle>
          <a:p>
            <a:fld id="{424EAA2E-A0A8-4D9B-B92F-D2F4DABAF869}" type="datetimeFigureOut">
              <a:rPr lang="ko-KR" altLang="en-US" smtClean="0"/>
              <a:pPr/>
              <a:t>2025-11-18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9751"/>
            <a:ext cx="2946400" cy="496889"/>
          </a:xfrm>
          <a:prstGeom prst="rect">
            <a:avLst/>
          </a:prstGeom>
        </p:spPr>
        <p:txBody>
          <a:bodyPr vert="horz" lIns="91432" tIns="45715" rIns="91432" bIns="45715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9690" y="9429751"/>
            <a:ext cx="2946400" cy="496889"/>
          </a:xfrm>
          <a:prstGeom prst="rect">
            <a:avLst/>
          </a:prstGeom>
        </p:spPr>
        <p:txBody>
          <a:bodyPr vert="horz" lIns="91432" tIns="45715" rIns="91432" bIns="45715" rtlCol="0" anchor="b"/>
          <a:lstStyle>
            <a:lvl1pPr algn="r">
              <a:defRPr sz="1200"/>
            </a:lvl1pPr>
          </a:lstStyle>
          <a:p>
            <a:fld id="{CA7B30FA-47EE-42D6-9DDE-EDC0A16F0BF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5077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2945659" cy="498055"/>
          </a:xfrm>
          <a:prstGeom prst="rect">
            <a:avLst/>
          </a:prstGeom>
        </p:spPr>
        <p:txBody>
          <a:bodyPr vert="horz" lIns="91432" tIns="45715" rIns="91432" bIns="45715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7" y="0"/>
            <a:ext cx="2945659" cy="498055"/>
          </a:xfrm>
          <a:prstGeom prst="rect">
            <a:avLst/>
          </a:prstGeom>
        </p:spPr>
        <p:txBody>
          <a:bodyPr vert="horz" lIns="91432" tIns="45715" rIns="91432" bIns="45715" rtlCol="0"/>
          <a:lstStyle>
            <a:lvl1pPr algn="r">
              <a:defRPr sz="1200"/>
            </a:lvl1pPr>
          </a:lstStyle>
          <a:p>
            <a:fld id="{27CF92BE-42F8-4AED-893C-03FE41459FBC}" type="datetimeFigureOut">
              <a:rPr lang="ko-KR" altLang="en-US" smtClean="0"/>
              <a:pPr/>
              <a:t>2025-11-18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8400" y="1243013"/>
            <a:ext cx="4460875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5" rIns="91432" bIns="45715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5"/>
            <a:ext cx="5438140" cy="3908614"/>
          </a:xfrm>
          <a:prstGeom prst="rect">
            <a:avLst/>
          </a:prstGeom>
        </p:spPr>
        <p:txBody>
          <a:bodyPr vert="horz" lIns="91432" tIns="45715" rIns="91432" bIns="45715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3" y="9428588"/>
            <a:ext cx="2945659" cy="498055"/>
          </a:xfrm>
          <a:prstGeom prst="rect">
            <a:avLst/>
          </a:prstGeom>
        </p:spPr>
        <p:txBody>
          <a:bodyPr vert="horz" lIns="91432" tIns="45715" rIns="91432" bIns="45715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7" y="9428588"/>
            <a:ext cx="2945659" cy="498055"/>
          </a:xfrm>
          <a:prstGeom prst="rect">
            <a:avLst/>
          </a:prstGeom>
        </p:spPr>
        <p:txBody>
          <a:bodyPr vert="horz" lIns="91432" tIns="45715" rIns="91432" bIns="45715" rtlCol="0" anchor="b"/>
          <a:lstStyle>
            <a:lvl1pPr algn="r">
              <a:defRPr sz="1200"/>
            </a:lvl1pPr>
          </a:lstStyle>
          <a:p>
            <a:fld id="{0C5F46D7-0E81-4DFB-82D4-5DDA86B781B3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77237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58E167-85D7-4EF2-90E6-B5F2DD95C5B7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139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58E167-85D7-4EF2-90E6-B5F2DD95C5B7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3016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58E167-85D7-4EF2-90E6-B5F2DD95C5B7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1577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58E167-85D7-4EF2-90E6-B5F2DD95C5B7}" type="slidenum">
              <a:rPr lang="ko-KR" altLang="en-US" smtClean="0">
                <a:solidFill>
                  <a:prstClr val="black"/>
                </a:solidFill>
              </a:rPr>
              <a:pPr/>
              <a:t>7</a:t>
            </a:fld>
            <a:endParaRPr lang="ko-KR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770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직선 연결선 10"/>
          <p:cNvCxnSpPr/>
          <p:nvPr userDrawn="1"/>
        </p:nvCxnSpPr>
        <p:spPr>
          <a:xfrm flipH="1">
            <a:off x="251520" y="692696"/>
            <a:ext cx="8640960" cy="0"/>
          </a:xfrm>
          <a:prstGeom prst="line">
            <a:avLst/>
          </a:prstGeom>
          <a:ln>
            <a:solidFill>
              <a:srgbClr val="499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" name="Picture 30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24328" y="260649"/>
            <a:ext cx="1352765" cy="2880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21" name="직선 연결선 20"/>
          <p:cNvCxnSpPr/>
          <p:nvPr userDrawn="1"/>
        </p:nvCxnSpPr>
        <p:spPr>
          <a:xfrm flipH="1">
            <a:off x="251520" y="6525906"/>
            <a:ext cx="8640960" cy="0"/>
          </a:xfrm>
          <a:prstGeom prst="line">
            <a:avLst/>
          </a:prstGeom>
          <a:ln>
            <a:solidFill>
              <a:srgbClr val="499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"/>
          <p:cNvSpPr>
            <a:spLocks noChangeArrowheads="1"/>
          </p:cNvSpPr>
          <p:nvPr userDrawn="1"/>
        </p:nvSpPr>
        <p:spPr bwMode="auto">
          <a:xfrm>
            <a:off x="8664445" y="6649804"/>
            <a:ext cx="400348" cy="179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pPr algn="l">
              <a:lnSpc>
                <a:spcPct val="60000"/>
              </a:lnSpc>
              <a:spcBef>
                <a:spcPct val="0"/>
              </a:spcBef>
            </a:pPr>
            <a:fld id="{2FFEFD47-F4DA-427D-9148-1C156773DAFC}" type="slidenum">
              <a:rPr kumimoji="0" lang="en-US" altLang="ko-KR" sz="900" b="1">
                <a:solidFill>
                  <a:srgbClr val="5F5F5F"/>
                </a:solidFill>
                <a:latin typeface="맑은 고딕" pitchFamily="50" charset="-127"/>
                <a:ea typeface="맑은 고딕" pitchFamily="50" charset="-127"/>
              </a:rPr>
              <a:pPr algn="l">
                <a:lnSpc>
                  <a:spcPct val="60000"/>
                </a:lnSpc>
                <a:spcBef>
                  <a:spcPct val="0"/>
                </a:spcBef>
              </a:pPr>
              <a:t>‹#›</a:t>
            </a:fld>
            <a:endParaRPr kumimoji="0" lang="en-US" altLang="ko-KR" sz="900" b="1" dirty="0">
              <a:solidFill>
                <a:srgbClr val="5F5F5F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Rectangle 3"/>
          <p:cNvSpPr>
            <a:spLocks noChangeArrowheads="1"/>
          </p:cNvSpPr>
          <p:nvPr userDrawn="1"/>
        </p:nvSpPr>
        <p:spPr bwMode="auto">
          <a:xfrm>
            <a:off x="7646701" y="6603736"/>
            <a:ext cx="1172117" cy="230832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ko-KR" sz="900" b="1" dirty="0" smtClean="0">
                <a:solidFill>
                  <a:schemeClr val="bg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21</a:t>
            </a:r>
            <a:r>
              <a:rPr lang="ko-KR" altLang="en-US" sz="900" b="1" dirty="0" smtClean="0">
                <a:solidFill>
                  <a:schemeClr val="bg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년도 경영전략</a:t>
            </a:r>
            <a:r>
              <a:rPr lang="en-US" altLang="ko-KR" sz="900" b="1" dirty="0" smtClean="0">
                <a:solidFill>
                  <a:schemeClr val="bg1">
                    <a:lumMod val="50000"/>
                  </a:schemeClr>
                </a:solidFill>
                <a:latin typeface="맑은 고딕" pitchFamily="50" charset="-127"/>
                <a:ea typeface="맑은 고딕" pitchFamily="50" charset="-127"/>
              </a:rPr>
              <a:t>   </a:t>
            </a:r>
            <a:endParaRPr lang="en-US" altLang="ko-KR" sz="900" b="1" dirty="0">
              <a:solidFill>
                <a:schemeClr val="bg1">
                  <a:lumMod val="50000"/>
                </a:schemeClr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4" name="직선 연결선 23"/>
          <p:cNvCxnSpPr/>
          <p:nvPr userDrawn="1"/>
        </p:nvCxnSpPr>
        <p:spPr>
          <a:xfrm>
            <a:off x="8676581" y="6644538"/>
            <a:ext cx="0" cy="144016"/>
          </a:xfrm>
          <a:prstGeom prst="line">
            <a:avLst/>
          </a:prstGeom>
          <a:ln w="28575">
            <a:solidFill>
              <a:srgbClr val="499DE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logo.gif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15791" y="6571579"/>
            <a:ext cx="876801" cy="24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2505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 userDrawn="1"/>
        </p:nvCxnSpPr>
        <p:spPr>
          <a:xfrm flipH="1">
            <a:off x="250825" y="692150"/>
            <a:ext cx="8642350" cy="0"/>
          </a:xfrm>
          <a:prstGeom prst="line">
            <a:avLst/>
          </a:prstGeom>
          <a:ln>
            <a:solidFill>
              <a:srgbClr val="499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/>
          <p:cNvCxnSpPr/>
          <p:nvPr userDrawn="1"/>
        </p:nvCxnSpPr>
        <p:spPr>
          <a:xfrm flipH="1">
            <a:off x="250825" y="6526213"/>
            <a:ext cx="8642350" cy="0"/>
          </a:xfrm>
          <a:prstGeom prst="line">
            <a:avLst/>
          </a:prstGeom>
          <a:ln>
            <a:solidFill>
              <a:srgbClr val="499DE9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2"/>
          <p:cNvSpPr>
            <a:spLocks noChangeArrowheads="1"/>
          </p:cNvSpPr>
          <p:nvPr userDrawn="1"/>
        </p:nvSpPr>
        <p:spPr bwMode="auto">
          <a:xfrm>
            <a:off x="8664575" y="6650038"/>
            <a:ext cx="400050" cy="179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>
            <a:spAutoFit/>
          </a:bodyPr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eaLnBrk="1" latinLnBrk="1" hangingPunct="1">
              <a:lnSpc>
                <a:spcPct val="60000"/>
              </a:lnSpc>
            </a:pPr>
            <a:fld id="{63FE4FB4-6D7C-4414-8E26-BE1A8F8D6277}" type="slidenum">
              <a:rPr kumimoji="0" lang="en-US" altLang="ko-KR" sz="900" b="1">
                <a:solidFill>
                  <a:srgbClr val="5F5F5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pPr eaLnBrk="1" latinLnBrk="1" hangingPunct="1">
                <a:lnSpc>
                  <a:spcPct val="60000"/>
                </a:lnSpc>
              </a:pPr>
              <a:t>‹#›</a:t>
            </a:fld>
            <a:endParaRPr kumimoji="0" lang="en-US" altLang="ko-KR" sz="900" b="1" dirty="0">
              <a:solidFill>
                <a:srgbClr val="5F5F5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Rectangle 3"/>
          <p:cNvSpPr>
            <a:spLocks noChangeArrowheads="1"/>
          </p:cNvSpPr>
          <p:nvPr userDrawn="1"/>
        </p:nvSpPr>
        <p:spPr bwMode="auto">
          <a:xfrm>
            <a:off x="7596188" y="6604000"/>
            <a:ext cx="1216025" cy="230188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1" latinLnBrk="1" hangingPunct="1">
              <a:defRPr/>
            </a:pPr>
            <a:r>
              <a:rPr kumimoji="0" lang="en-US" altLang="ko-KR" sz="900" b="1" dirty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www.dyenp.com   </a:t>
            </a:r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8677275" y="6645275"/>
            <a:ext cx="0" cy="142875"/>
          </a:xfrm>
          <a:prstGeom prst="line">
            <a:avLst/>
          </a:prstGeom>
          <a:ln w="28575">
            <a:solidFill>
              <a:srgbClr val="499DE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3"/>
          <p:cNvSpPr>
            <a:spLocks noChangeArrowheads="1"/>
          </p:cNvSpPr>
          <p:nvPr userDrawn="1"/>
        </p:nvSpPr>
        <p:spPr bwMode="auto">
          <a:xfrm>
            <a:off x="239713" y="6604000"/>
            <a:ext cx="1585912" cy="230188"/>
          </a:xfrm>
          <a:prstGeom prst="rect">
            <a:avLst/>
          </a:prstGeom>
          <a:noFill/>
          <a:ln w="508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1" latinLnBrk="1" hangingPunct="1">
              <a:defRPr/>
            </a:pPr>
            <a:r>
              <a:rPr kumimoji="0" lang="en-US" altLang="ko-KR" sz="900" b="1" dirty="0">
                <a:solidFill>
                  <a:srgbClr val="7F7F7F"/>
                </a:solidFill>
                <a:latin typeface="맑은 고딕" pitchFamily="50" charset="-127"/>
                <a:ea typeface="맑은 고딕" pitchFamily="50" charset="-127"/>
              </a:rPr>
              <a:t>Management  Innovation</a:t>
            </a:r>
          </a:p>
        </p:txBody>
      </p:sp>
      <p:pic>
        <p:nvPicPr>
          <p:cNvPr id="9" name="Picture 3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260350"/>
            <a:ext cx="1352550" cy="28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7751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89D77-86BD-4D9B-BD3B-F3C8439689DF}" type="datetimeFigureOut">
              <a:rPr lang="ko-KR" altLang="en-US" smtClean="0"/>
              <a:pPr/>
              <a:t>2025-11-18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40715-F262-4C07-B7D7-E5FF2D3E59C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8" r:id="rId2"/>
    <p:sldLayoutId id="2147483672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차트 26">
            <a:extLst>
              <a:ext uri="{FF2B5EF4-FFF2-40B4-BE49-F238E27FC236}">
                <a16:creationId xmlns:lc="http://schemas.openxmlformats.org/drawingml/2006/lockedCanvas" xmlns:a16="http://schemas.microsoft.com/office/drawing/2014/main" xmlns:xdr="http://schemas.openxmlformats.org/drawingml/2006/spreadsheetDrawing" xmlns="" id="{00000000-0008-0000-01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7628635"/>
              </p:ext>
            </p:extLst>
          </p:nvPr>
        </p:nvGraphicFramePr>
        <p:xfrm>
          <a:off x="245332" y="1340768"/>
          <a:ext cx="4954420" cy="22016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4634339"/>
              </p:ext>
            </p:extLst>
          </p:nvPr>
        </p:nvGraphicFramePr>
        <p:xfrm>
          <a:off x="5292080" y="1340768"/>
          <a:ext cx="3600400" cy="1413510"/>
        </p:xfrm>
        <a:graphic>
          <a:graphicData uri="http://schemas.openxmlformats.org/drawingml/2006/table">
            <a:tbl>
              <a:tblPr/>
              <a:tblGrid>
                <a:gridCol w="900100"/>
                <a:gridCol w="900100"/>
                <a:gridCol w="900100"/>
                <a:gridCol w="900100"/>
              </a:tblGrid>
              <a:tr h="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항목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219075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투입금액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97,533,865,290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51,782,949,419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폐기금액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204,637,014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101,552,175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 rowSpan="4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자동실장공정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/>
                      </a:r>
                      <a:b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실적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원자재 폐기금액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137,889,224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48,405,345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반제품 폐기금액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31,698,955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25,469,299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원자재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폐기율</a:t>
                      </a:r>
                      <a:endParaRPr lang="ko-KR" altLang="en-US" sz="900" b="0" i="0" u="none" strike="noStrike" dirty="0">
                        <a:solidFill>
                          <a:srgbClr val="0000F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0.09</a:t>
                      </a:r>
                      <a:r>
                        <a:rPr lang="en-US" altLang="ko-KR" sz="900" b="1" i="0" u="none" strike="noStrike" dirty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95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반제품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폐기율</a:t>
                      </a:r>
                      <a:endParaRPr lang="ko-KR" altLang="en-US" sz="900" b="0" i="0" u="none" strike="noStrike" dirty="0">
                        <a:solidFill>
                          <a:srgbClr val="0000F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 smtClean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0.33%</a:t>
                      </a:r>
                      <a:endParaRPr lang="en-US" altLang="ko-KR" sz="900" b="1" i="0" u="none" strike="noStrike" dirty="0">
                        <a:solidFill>
                          <a:srgbClr val="0000FF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0.49%</a:t>
                      </a:r>
                      <a:endParaRPr lang="en-US" altLang="ko-KR" sz="900" b="1" i="0" u="none" strike="noStrike" dirty="0">
                        <a:solidFill>
                          <a:srgbClr val="FF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8" name="직사각형 27"/>
          <p:cNvSpPr/>
          <p:nvPr/>
        </p:nvSpPr>
        <p:spPr>
          <a:xfrm>
            <a:off x="5292080" y="2743907"/>
            <a:ext cx="367240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>
              <a:lnSpc>
                <a:spcPct val="150000"/>
              </a:lnSpc>
            </a:pP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＃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PCB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파손 폐기불량 증가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t">
              <a:lnSpc>
                <a:spcPct val="150000"/>
              </a:lnSpc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① 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19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 대비 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년 원자재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0.05%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↓ 반제품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0.02%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↑ 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 fontAlgn="t">
              <a:lnSpc>
                <a:spcPct val="150000"/>
              </a:lnSpc>
              <a:buAutoNum type="circleNumDbPlain" startAt="2"/>
            </a:pP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충전기 신규 양산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MODEL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V-CUT 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및 가이드 설계 부적합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9EEC2650-EDDC-4EFB-AAC7-0E975BAF181E}"/>
              </a:ext>
            </a:extLst>
          </p:cNvPr>
          <p:cNvSpPr txBox="1"/>
          <p:nvPr/>
        </p:nvSpPr>
        <p:spPr>
          <a:xfrm>
            <a:off x="245332" y="1160660"/>
            <a:ext cx="960519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ko-KR" altLang="en-US" sz="1000" b="1" dirty="0" smtClean="0">
                <a:latin typeface="+mj-ea"/>
                <a:ea typeface="+mj-ea"/>
              </a:rPr>
              <a:t>폐기 현황</a:t>
            </a:r>
            <a:r>
              <a:rPr lang="en-US" altLang="ko-KR" sz="1000" b="1" dirty="0" smtClean="0">
                <a:latin typeface="+mj-ea"/>
                <a:ea typeface="+mj-ea"/>
              </a:rPr>
              <a:t>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9EEC2650-EDDC-4EFB-AAC7-0E975BAF181E}"/>
              </a:ext>
            </a:extLst>
          </p:cNvPr>
          <p:cNvSpPr txBox="1"/>
          <p:nvPr/>
        </p:nvSpPr>
        <p:spPr>
          <a:xfrm>
            <a:off x="245332" y="3601331"/>
            <a:ext cx="1978427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en-US" altLang="ko-KR" sz="1000" b="1" dirty="0" smtClean="0">
                <a:latin typeface="+mj-ea"/>
                <a:ea typeface="+mj-ea"/>
              </a:rPr>
              <a:t>PCB </a:t>
            </a:r>
            <a:r>
              <a:rPr lang="ko-KR" altLang="en-US" sz="1000" b="1" dirty="0" smtClean="0">
                <a:latin typeface="+mj-ea"/>
                <a:ea typeface="+mj-ea"/>
              </a:rPr>
              <a:t>파손 및 폐기 개선방향</a:t>
            </a:r>
            <a:r>
              <a:rPr lang="en-US" altLang="ko-KR" sz="1000" b="1" dirty="0" smtClean="0">
                <a:latin typeface="+mj-ea"/>
                <a:ea typeface="+mj-ea"/>
              </a:rPr>
              <a:t>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059832" y="4934497"/>
            <a:ext cx="51122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ko-KR" altLang="en-US" sz="1000" dirty="0" smtClean="0">
                <a:latin typeface="+mj-ea"/>
                <a:ea typeface="+mj-ea"/>
              </a:rPr>
              <a:t>취급 관리에 의한 부적합 요소 주기적 교육 </a:t>
            </a:r>
            <a:r>
              <a:rPr lang="en-US" altLang="ko-KR" sz="1000" dirty="0" smtClean="0">
                <a:latin typeface="+mj-ea"/>
                <a:ea typeface="+mj-ea"/>
              </a:rPr>
              <a:t>/ </a:t>
            </a:r>
            <a:r>
              <a:rPr lang="ko-KR" altLang="en-US" sz="1000" dirty="0" smtClean="0">
                <a:latin typeface="+mj-ea"/>
                <a:ea typeface="+mj-ea"/>
              </a:rPr>
              <a:t>신입 사원 기본 교육 항목으로 적용</a:t>
            </a:r>
            <a:endParaRPr lang="en-US" altLang="ko-KR" sz="1000" dirty="0" smtClean="0">
              <a:latin typeface="+mj-ea"/>
              <a:ea typeface="+mj-ea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en-US" altLang="ko-KR" sz="1000" b="1" dirty="0" smtClean="0">
                <a:solidFill>
                  <a:srgbClr val="0000FF"/>
                </a:solidFill>
                <a:latin typeface="+mj-ea"/>
                <a:ea typeface="+mj-ea"/>
              </a:rPr>
              <a:t>V-CUT </a:t>
            </a:r>
            <a:r>
              <a:rPr lang="ko-KR" altLang="en-US" sz="1000" b="1" dirty="0" smtClean="0">
                <a:solidFill>
                  <a:srgbClr val="0000FF"/>
                </a:solidFill>
                <a:latin typeface="+mj-ea"/>
                <a:ea typeface="+mj-ea"/>
              </a:rPr>
              <a:t>사양 입고품질 강화 </a:t>
            </a:r>
            <a:r>
              <a:rPr lang="en-US" altLang="ko-KR" sz="1000" b="1" dirty="0" smtClean="0">
                <a:solidFill>
                  <a:srgbClr val="0000FF"/>
                </a:solidFill>
                <a:latin typeface="+mj-ea"/>
                <a:ea typeface="+mj-ea"/>
              </a:rPr>
              <a:t>– 0.4~0.6mm </a:t>
            </a:r>
            <a:r>
              <a:rPr lang="ko-KR" altLang="en-US" sz="1000" b="1" dirty="0" smtClean="0">
                <a:solidFill>
                  <a:srgbClr val="0000FF"/>
                </a:solidFill>
                <a:latin typeface="+mj-ea"/>
                <a:ea typeface="+mj-ea"/>
              </a:rPr>
              <a:t>관리기준 → </a:t>
            </a:r>
            <a:r>
              <a:rPr lang="en-US" altLang="ko-KR" sz="1000" b="1" dirty="0" smtClean="0">
                <a:solidFill>
                  <a:srgbClr val="0000FF"/>
                </a:solidFill>
                <a:latin typeface="+mj-ea"/>
                <a:ea typeface="+mj-ea"/>
              </a:rPr>
              <a:t>0.5mm~0.6mm spec </a:t>
            </a:r>
            <a:r>
              <a:rPr lang="ko-KR" altLang="en-US" sz="1000" b="1" dirty="0" smtClean="0">
                <a:solidFill>
                  <a:srgbClr val="0000FF"/>
                </a:solidFill>
                <a:latin typeface="+mj-ea"/>
                <a:ea typeface="+mj-ea"/>
              </a:rPr>
              <a:t>관리</a:t>
            </a:r>
            <a:endParaRPr lang="en-US" altLang="ko-KR" sz="1000" b="1" dirty="0" smtClean="0">
              <a:solidFill>
                <a:srgbClr val="0000FF"/>
              </a:solidFill>
              <a:latin typeface="+mj-ea"/>
              <a:ea typeface="+mj-ea"/>
            </a:endParaRPr>
          </a:p>
        </p:txBody>
      </p:sp>
      <p:sp>
        <p:nvSpPr>
          <p:cNvPr id="44" name="한쪽 모서리가 둥근 사각형 26">
            <a:extLst>
              <a:ext uri="{FF2B5EF4-FFF2-40B4-BE49-F238E27FC236}">
                <a16:creationId xmlns="" xmlns:a16="http://schemas.microsoft.com/office/drawing/2014/main" id="{EFB8D471-BE18-4950-93EE-3EB892FB79DA}"/>
              </a:ext>
            </a:extLst>
          </p:cNvPr>
          <p:cNvSpPr/>
          <p:nvPr/>
        </p:nvSpPr>
        <p:spPr>
          <a:xfrm rot="10800000" flipV="1">
            <a:off x="423797" y="4027660"/>
            <a:ext cx="2133604" cy="679657"/>
          </a:xfrm>
          <a:prstGeom prst="rect">
            <a:avLst/>
          </a:prstGeom>
          <a:solidFill>
            <a:srgbClr val="75C0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맑은 고딕"/>
                <a:cs typeface="+mn-cs"/>
              </a:rPr>
              <a:t>취급 </a:t>
            </a:r>
            <a:r>
              <a:rPr kumimoji="0" lang="ko-KR" altLang="en-US" sz="1800" b="1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맑은 고딕"/>
                <a:cs typeface="+mn-cs"/>
              </a:rPr>
              <a:t>및 </a:t>
            </a:r>
            <a:r>
              <a:rPr kumimoji="0" lang="en-US" altLang="ko-KR" sz="1800" b="1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맑은 고딕"/>
                <a:cs typeface="+mn-cs"/>
              </a:rPr>
              <a:t>SPEC</a:t>
            </a:r>
            <a:r>
              <a:rPr kumimoji="0" lang="en-US" altLang="ko-KR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맑은 고딕"/>
                <a:cs typeface="+mn-cs"/>
              </a:rPr>
              <a:t> </a:t>
            </a:r>
            <a:r>
              <a:rPr kumimoji="0" lang="ko-KR" altLang="en-US" sz="1800" b="1" i="0" u="none" strike="noStrike" kern="0" cap="none" spc="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맑은 고딕"/>
                <a:cs typeface="+mn-cs"/>
              </a:rPr>
              <a:t>관리</a:t>
            </a:r>
            <a:endParaRPr kumimoji="0" lang="ko-KR" altLang="en-US" sz="18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맑은 고딕"/>
              <a:cs typeface="+mn-cs"/>
            </a:endParaRPr>
          </a:p>
        </p:txBody>
      </p:sp>
      <p:sp>
        <p:nvSpPr>
          <p:cNvPr id="45" name="한쪽 모서리가 둥근 사각형 26">
            <a:extLst>
              <a:ext uri="{FF2B5EF4-FFF2-40B4-BE49-F238E27FC236}">
                <a16:creationId xmlns="" xmlns:a16="http://schemas.microsoft.com/office/drawing/2014/main" id="{EFB8D471-BE18-4950-93EE-3EB892FB79DA}"/>
              </a:ext>
            </a:extLst>
          </p:cNvPr>
          <p:cNvSpPr/>
          <p:nvPr/>
        </p:nvSpPr>
        <p:spPr>
          <a:xfrm rot="10800000" flipV="1">
            <a:off x="423797" y="5612552"/>
            <a:ext cx="2133604" cy="679657"/>
          </a:xfrm>
          <a:prstGeom prst="rect">
            <a:avLst/>
          </a:prstGeom>
          <a:solidFill>
            <a:srgbClr val="75C0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kern="0" dirty="0" smtClean="0">
                <a:solidFill>
                  <a:prstClr val="white"/>
                </a:solidFill>
                <a:latin typeface="Calibri Light"/>
                <a:ea typeface="맑은 고딕"/>
              </a:rPr>
              <a:t>PCB </a:t>
            </a:r>
            <a:r>
              <a:rPr kumimoji="0" lang="ko-KR" altLang="en-US" b="1" kern="0" dirty="0" smtClean="0">
                <a:solidFill>
                  <a:prstClr val="white"/>
                </a:solidFill>
                <a:latin typeface="Calibri Light"/>
                <a:ea typeface="맑은 고딕"/>
              </a:rPr>
              <a:t>가이드 개선 </a:t>
            </a:r>
            <a:endParaRPr kumimoji="0" lang="ko-KR" altLang="en-US" sz="1800" b="1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맑은 고딕"/>
              <a:cs typeface="+mn-cs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2971778" y="5536881"/>
            <a:ext cx="51286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>
              <a:lnSpc>
                <a:spcPct val="150000"/>
              </a:lnSpc>
            </a:pPr>
            <a:r>
              <a:rPr lang="ko-KR" altLang="en-US" sz="12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＃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신규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model(TA845 , TA200) 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개선점 적용 유효성 평가 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본사 협업</a:t>
            </a:r>
            <a:r>
              <a:rPr lang="en-US" altLang="ko-KR" sz="12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en-US" altLang="ko-KR" sz="1200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fontAlgn="t">
              <a:lnSpc>
                <a:spcPct val="150000"/>
              </a:lnSpc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①  </a:t>
            </a:r>
            <a:r>
              <a:rPr lang="en-US" altLang="ko-KR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V-CUT </a:t>
            </a:r>
            <a:r>
              <a:rPr lang="ko-KR" altLang="en-US" sz="10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가로 세로 방향성 검토 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228600" indent="-228600" fontAlgn="t">
              <a:lnSpc>
                <a:spcPct val="150000"/>
              </a:lnSpc>
              <a:buAutoNum type="circleNumDbPlain" startAt="2"/>
            </a:pPr>
            <a:r>
              <a:rPr lang="ko-KR" altLang="en-US" sz="1000" b="1" dirty="0" smtClean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가이드 범위 확대 적용 </a:t>
            </a:r>
            <a:r>
              <a:rPr lang="en-US" altLang="ko-KR" sz="1000" b="1" dirty="0" smtClean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/ARRAY </a:t>
            </a:r>
            <a:r>
              <a:rPr lang="ko-KR" altLang="en-US" sz="1000" b="1" dirty="0" smtClean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설계 검토 </a:t>
            </a:r>
            <a:endParaRPr lang="en-US" altLang="ko-KR" sz="1000" b="1" dirty="0">
              <a:solidFill>
                <a:srgbClr val="000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892104"/>
              </p:ext>
            </p:extLst>
          </p:nvPr>
        </p:nvGraphicFramePr>
        <p:xfrm>
          <a:off x="5796136" y="5949213"/>
          <a:ext cx="3168354" cy="438150"/>
        </p:xfrm>
        <a:graphic>
          <a:graphicData uri="http://schemas.openxmlformats.org/drawingml/2006/table">
            <a:tbl>
              <a:tblPr/>
              <a:tblGrid>
                <a:gridCol w="587942"/>
                <a:gridCol w="816586"/>
                <a:gridCol w="587942"/>
                <a:gridCol w="587942"/>
                <a:gridCol w="587942"/>
              </a:tblGrid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항목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</a:t>
                      </a:r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년실적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년실적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년목표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향상율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폐기율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0.33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0.49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0.25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251520" y="76274"/>
            <a:ext cx="676875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 smtClean="0">
                <a:solidFill>
                  <a:schemeClr val="bg1">
                    <a:lumMod val="65000"/>
                  </a:schemeClr>
                </a:solidFill>
              </a:rPr>
              <a:t>5. </a:t>
            </a:r>
            <a:r>
              <a:rPr lang="ko-KR" altLang="en-US" sz="3200" b="1" dirty="0" smtClean="0">
                <a:solidFill>
                  <a:schemeClr val="bg1">
                    <a:lumMod val="65000"/>
                  </a:schemeClr>
                </a:solidFill>
              </a:rPr>
              <a:t>핵심과제 추진방안</a:t>
            </a:r>
            <a:endParaRPr lang="ko-KR" altLang="en-US" sz="3200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2" name="Rectangle 37"/>
          <p:cNvSpPr/>
          <p:nvPr/>
        </p:nvSpPr>
        <p:spPr>
          <a:xfrm>
            <a:off x="187979" y="718097"/>
            <a:ext cx="7632848" cy="457200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2070" tIns="46040" rIns="92070" bIns="46040" anchor="ctr" anchorCtr="0" compatLnSpc="1">
            <a:noAutofit/>
          </a:bodyPr>
          <a:lstStyle/>
          <a:p>
            <a:pPr>
              <a:lnSpc>
                <a:spcPct val="85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000" b="1" kern="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□ </a:t>
            </a:r>
            <a:r>
              <a:rPr lang="ko-KR" altLang="en-US" sz="2000" b="1" kern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자동화 공정 </a:t>
            </a:r>
            <a:r>
              <a:rPr lang="en-US" altLang="ko-KR" sz="2000" b="1" kern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PCB </a:t>
            </a:r>
            <a:r>
              <a:rPr lang="ko-KR" altLang="en-US" sz="2000" b="1" kern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폐기 개선 </a:t>
            </a:r>
            <a:r>
              <a:rPr lang="en-US" altLang="ko-KR" sz="2000" b="1" kern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_ </a:t>
            </a:r>
            <a:r>
              <a:rPr lang="ko-KR" altLang="en-US" sz="2000" b="1" kern="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예외 출고 감소</a:t>
            </a:r>
            <a:endParaRPr lang="en-US" sz="2000" b="1" kern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7954785"/>
              </p:ext>
            </p:extLst>
          </p:nvPr>
        </p:nvGraphicFramePr>
        <p:xfrm>
          <a:off x="2928166" y="3883144"/>
          <a:ext cx="1927335" cy="937032"/>
        </p:xfrm>
        <a:graphic>
          <a:graphicData uri="http://schemas.openxmlformats.org/drawingml/2006/table">
            <a:tbl>
              <a:tblPr/>
              <a:tblGrid>
                <a:gridCol w="1927335"/>
              </a:tblGrid>
              <a:tr h="12305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1" i="0" u="none" strike="noStrike" dirty="0" smtClean="0">
                          <a:solidFill>
                            <a:srgbClr val="3A3838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매거진 제품 무너짐</a:t>
                      </a:r>
                      <a:endParaRPr lang="ko-KR" altLang="en-US" sz="900" b="1" i="0" u="none" strike="noStrike" dirty="0">
                        <a:solidFill>
                          <a:srgbClr val="3A3838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</a:tr>
              <a:tr h="799872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32" name="표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9109047"/>
              </p:ext>
            </p:extLst>
          </p:nvPr>
        </p:nvGraphicFramePr>
        <p:xfrm>
          <a:off x="4951035" y="3883143"/>
          <a:ext cx="1931971" cy="949255"/>
        </p:xfrm>
        <a:graphic>
          <a:graphicData uri="http://schemas.openxmlformats.org/drawingml/2006/table">
            <a:tbl>
              <a:tblPr/>
              <a:tblGrid>
                <a:gridCol w="1931971"/>
              </a:tblGrid>
              <a:tr h="124938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 smtClean="0">
                          <a:solidFill>
                            <a:srgbClr val="3A3838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OUT</a:t>
                      </a:r>
                      <a:r>
                        <a:rPr lang="en-US" altLang="ko-KR" sz="900" b="1" i="0" u="none" strike="noStrike" baseline="0" dirty="0" smtClean="0">
                          <a:solidFill>
                            <a:srgbClr val="3A3838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PUT </a:t>
                      </a:r>
                      <a:r>
                        <a:rPr lang="ko-KR" altLang="en-US" sz="900" b="1" i="0" u="none" strike="noStrike" baseline="0" dirty="0" smtClean="0">
                          <a:solidFill>
                            <a:srgbClr val="3A3838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걸림 현상</a:t>
                      </a:r>
                      <a:endParaRPr lang="ko-KR" altLang="en-US" sz="900" b="1" i="0" u="none" strike="noStrike" dirty="0">
                        <a:solidFill>
                          <a:srgbClr val="3A3838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</a:tr>
              <a:tr h="812095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34" name="표 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1574705"/>
              </p:ext>
            </p:extLst>
          </p:nvPr>
        </p:nvGraphicFramePr>
        <p:xfrm>
          <a:off x="6973072" y="3883144"/>
          <a:ext cx="1927335" cy="959847"/>
        </p:xfrm>
        <a:graphic>
          <a:graphicData uri="http://schemas.openxmlformats.org/drawingml/2006/table">
            <a:tbl>
              <a:tblPr/>
              <a:tblGrid>
                <a:gridCol w="1927335"/>
              </a:tblGrid>
              <a:tr h="1265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 smtClean="0">
                          <a:solidFill>
                            <a:srgbClr val="3A3838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PCB</a:t>
                      </a:r>
                      <a:r>
                        <a:rPr lang="en-US" altLang="ko-KR" sz="900" b="1" i="0" u="none" strike="noStrike" baseline="0" dirty="0" smtClean="0">
                          <a:solidFill>
                            <a:srgbClr val="3A3838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V-CUT </a:t>
                      </a:r>
                      <a:r>
                        <a:rPr lang="ko-KR" altLang="en-US" sz="900" b="1" i="0" u="none" strike="noStrike" baseline="0" dirty="0" smtClean="0">
                          <a:solidFill>
                            <a:srgbClr val="3A3838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관리</a:t>
                      </a:r>
                      <a:endParaRPr lang="ko-KR" altLang="en-US" sz="900" b="1" i="0" u="none" strike="noStrike" dirty="0">
                        <a:solidFill>
                          <a:srgbClr val="3A3838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B084"/>
                    </a:solidFill>
                  </a:tcPr>
                </a:tc>
              </a:tr>
              <a:tr h="82268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0" marR="0" marT="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37" name="그림 3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838" y="4087210"/>
            <a:ext cx="1815144" cy="67965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5445" y="4056620"/>
            <a:ext cx="1837561" cy="740835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lc="http://schemas.openxmlformats.org/drawingml/2006/lockedCanvas" xmlns="" xmlns:a16="http://schemas.microsoft.com/office/drawing/2014/main" id="{62CF5B27-2CBB-4C17-B2C2-1E85FCCB72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0518" y="4063137"/>
            <a:ext cx="1752441" cy="73849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223801" y="1156462"/>
            <a:ext cx="58862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단위 </a:t>
            </a:r>
            <a:r>
              <a:rPr lang="en-US" altLang="ko-KR" sz="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: </a:t>
            </a:r>
            <a:r>
              <a:rPr lang="ko-KR" altLang="en-US" sz="800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￦</a:t>
            </a:r>
            <a:endParaRPr lang="ko-KR" altLang="en-US" sz="8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5450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303110"/>
              </p:ext>
            </p:extLst>
          </p:nvPr>
        </p:nvGraphicFramePr>
        <p:xfrm>
          <a:off x="395288" y="836612"/>
          <a:ext cx="8291508" cy="5629519"/>
        </p:xfrm>
        <a:graphic>
          <a:graphicData uri="http://schemas.openxmlformats.org/drawingml/2006/table">
            <a:tbl>
              <a:tblPr/>
              <a:tblGrid>
                <a:gridCol w="414575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14575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447972">
                <a:tc>
                  <a:txBody>
                    <a:bodyPr/>
                    <a:lstStyle/>
                    <a:p>
                      <a:pPr marL="0" algn="l" defTabSz="914400" rtl="0" eaLnBrk="1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□ 과제등급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: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□ 과제 </a:t>
                      </a: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No.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: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4797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□ 과제명</a:t>
                      </a: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: </a:t>
                      </a:r>
                      <a:r>
                        <a:rPr lang="ko-KR" altLang="en-US" sz="1000" b="1" kern="1200" dirty="0" err="1">
                          <a:solidFill>
                            <a:srgbClr val="0000FF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무삽</a:t>
                      </a:r>
                      <a:r>
                        <a:rPr lang="ko-KR" altLang="en-US" sz="1000" b="1" kern="1200" dirty="0">
                          <a:solidFill>
                            <a:srgbClr val="0000FF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불량 개선</a:t>
                      </a:r>
                      <a:endParaRPr lang="ko-KR" altLang="en-US" sz="1000" b="0" kern="1200" dirty="0">
                        <a:solidFill>
                          <a:srgbClr val="0000FF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□ 추진기간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: 2020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년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11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월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~</a:t>
                      </a:r>
                      <a:r>
                        <a:rPr lang="en-US" altLang="ko-KR" sz="1000" kern="120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2021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년 </a:t>
                      </a:r>
                      <a:r>
                        <a:rPr lang="en-US" altLang="ko-KR" sz="1000" kern="12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12</a:t>
                      </a:r>
                      <a:r>
                        <a:rPr lang="ko-KR" altLang="en-US" sz="1000" kern="120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  <a:cs typeface="+mn-cs"/>
                        </a:rPr>
                        <a:t>월 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47972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□ 추진리더</a:t>
                      </a:r>
                      <a:r>
                        <a:rPr lang="ko-KR" altLang="en-US" sz="10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0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김남수과장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□ </a:t>
                      </a:r>
                      <a:r>
                        <a:rPr lang="ko-KR" altLang="en-US" sz="1000" b="1" dirty="0" err="1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부문장</a:t>
                      </a:r>
                      <a:r>
                        <a:rPr lang="ko-KR" altLang="en-US" sz="10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00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000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김태관 </a:t>
                      </a:r>
                      <a:r>
                        <a:rPr lang="ko-KR" altLang="en-US" sz="1000" dirty="0" err="1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법인장</a:t>
                      </a:r>
                      <a:endParaRPr lang="ko-KR" altLang="en-US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722043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□ 추진배경</a:t>
                      </a:r>
                      <a:r>
                        <a:rPr lang="en-US" altLang="ko-KR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목적</a:t>
                      </a:r>
                      <a:endParaRPr lang="en-US" altLang="ko-KR" sz="10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  </a:t>
                      </a:r>
                      <a:r>
                        <a:rPr lang="en-US" altLang="ko-KR" sz="1000" b="1" baseline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공정 별 </a:t>
                      </a:r>
                      <a:r>
                        <a:rPr lang="ko-KR" altLang="en-US" sz="1000" b="1" baseline="0" dirty="0" err="1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무삽</a:t>
                      </a:r>
                      <a:r>
                        <a:rPr lang="ko-KR" altLang="en-US" sz="1000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발생 요인 개선을 통해 </a:t>
                      </a:r>
                      <a:r>
                        <a:rPr lang="en-US" altLang="ko-KR" sz="1000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WORST </a:t>
                      </a:r>
                      <a:r>
                        <a:rPr lang="ko-KR" altLang="en-US" sz="1000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불량 </a:t>
                      </a:r>
                      <a:r>
                        <a:rPr lang="en-US" altLang="ko-KR" sz="1000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PPM </a:t>
                      </a:r>
                      <a:r>
                        <a:rPr lang="ko-KR" altLang="en-US" sz="1000" b="1" baseline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목표 달성</a:t>
                      </a:r>
                      <a:endParaRPr lang="en-US" altLang="ko-KR" sz="1000" b="1" baseline="0" dirty="0" smtClean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" panose="05000000000000000000" pitchFamily="2" charset="2"/>
                      </a:endParaRPr>
                    </a:p>
                    <a:p>
                      <a:pPr marL="171450" indent="-171450">
                        <a:buFont typeface="Wingdings" panose="05000000000000000000" pitchFamily="2" charset="2"/>
                        <a:buChar char="v"/>
                      </a:pPr>
                      <a:r>
                        <a:rPr lang="en-US" altLang="ko-KR" sz="10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" panose="05000000000000000000" pitchFamily="2" charset="2"/>
                        </a:rPr>
                        <a:t>    3</a:t>
                      </a:r>
                      <a:r>
                        <a:rPr lang="ko-KR" altLang="en-US" sz="10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  <a:sym typeface="Wingdings" panose="05000000000000000000" pitchFamily="2" charset="2"/>
                        </a:rPr>
                        <a:t>대 항목 중점 개선</a:t>
                      </a:r>
                      <a:endParaRPr lang="en-US" altLang="ko-KR" sz="1000" b="1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  <a:sym typeface="Wingdings" panose="05000000000000000000" pitchFamily="2" charset="2"/>
                      </a:endParaRPr>
                    </a:p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□ 추진목표</a:t>
                      </a:r>
                      <a:r>
                        <a:rPr lang="en-US" altLang="ko-KR" sz="1000" b="1" dirty="0" smtClean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比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목표 </a:t>
                      </a:r>
                      <a:r>
                        <a:rPr lang="en-US" altLang="ko-KR" sz="10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41% </a:t>
                      </a:r>
                      <a:r>
                        <a:rPr lang="ko-KR" altLang="en-US" sz="1000" b="0" dirty="0" smtClean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불량 감소 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151" marR="45151" marT="45147" marB="45147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28178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□ 기대효과</a:t>
                      </a:r>
                      <a:r>
                        <a:rPr lang="en-US" altLang="ko-KR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 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000" b="1" baseline="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□ 투자비</a:t>
                      </a:r>
                      <a:r>
                        <a:rPr lang="en-US" altLang="ko-KR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: </a:t>
                      </a:r>
                      <a:r>
                        <a:rPr lang="ko-KR" altLang="en-US" sz="10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endParaRPr lang="en-US" altLang="ko-KR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151" marR="45151" marT="45147" marB="45147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28178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□ </a:t>
                      </a:r>
                      <a:r>
                        <a:rPr lang="en-US" altLang="ko-KR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Action</a:t>
                      </a:r>
                      <a:r>
                        <a:rPr lang="en-US" altLang="ko-KR" sz="1000" b="1" baseline="0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Plan </a:t>
                      </a:r>
                      <a:r>
                        <a:rPr lang="en-US" altLang="ko-KR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1000" b="1" dirty="0"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일정</a:t>
                      </a:r>
                      <a:endParaRPr lang="en-US" altLang="ko-KR" sz="1000" b="1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dirty="0"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83568" y="3074866"/>
            <a:ext cx="1803699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설비적 발생요인 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AOI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검출력 강화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&amp;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교육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공정별 취급 관리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="" xmlns:a16="http://schemas.microsoft.com/office/drawing/2014/main" id="{DB704229-330C-4733-9FB4-F0853AC352F3}"/>
              </a:ext>
            </a:extLst>
          </p:cNvPr>
          <p:cNvCxnSpPr>
            <a:cxnSpLocks/>
          </p:cNvCxnSpPr>
          <p:nvPr/>
        </p:nvCxnSpPr>
        <p:spPr>
          <a:xfrm>
            <a:off x="3247726" y="5733256"/>
            <a:ext cx="676202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표 9">
            <a:extLst>
              <a:ext uri="{FF2B5EF4-FFF2-40B4-BE49-F238E27FC236}">
                <a16:creationId xmlns="" xmlns:a16="http://schemas.microsoft.com/office/drawing/2014/main" id="{A555277F-FFF5-4BBC-AC56-02C5A379E27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31648" y="5445223"/>
          <a:ext cx="8229598" cy="936105"/>
        </p:xfrm>
        <a:graphic>
          <a:graphicData uri="http://schemas.openxmlformats.org/drawingml/2006/table">
            <a:tbl>
              <a:tblPr/>
              <a:tblGrid>
                <a:gridCol w="364132">
                  <a:extLst>
                    <a:ext uri="{9D8B030D-6E8A-4147-A177-3AD203B41FA5}">
                      <a16:colId xmlns="" xmlns:a16="http://schemas.microsoft.com/office/drawing/2014/main" val="57790296"/>
                    </a:ext>
                  </a:extLst>
                </a:gridCol>
                <a:gridCol w="1471246">
                  <a:extLst>
                    <a:ext uri="{9D8B030D-6E8A-4147-A177-3AD203B41FA5}">
                      <a16:colId xmlns="" xmlns:a16="http://schemas.microsoft.com/office/drawing/2014/main" val="1167510676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4246824485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1348319213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2237656552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1744935443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2698187271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3716444484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2011769877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828430312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479603039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3820109327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4113298067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3112975668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1828409651"/>
                    </a:ext>
                  </a:extLst>
                </a:gridCol>
                <a:gridCol w="456730">
                  <a:extLst>
                    <a:ext uri="{9D8B030D-6E8A-4147-A177-3AD203B41FA5}">
                      <a16:colId xmlns="" xmlns:a16="http://schemas.microsoft.com/office/drawing/2014/main" val="2936447149"/>
                    </a:ext>
                  </a:extLst>
                </a:gridCol>
              </a:tblGrid>
              <a:tr h="16880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No.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Action Plan 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시작일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종료일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758846486"/>
                  </a:ext>
                </a:extLst>
              </a:tr>
              <a:tr h="19182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공정별 불량 발생인자 검토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782579877"/>
                  </a:ext>
                </a:extLst>
              </a:tr>
              <a:tr h="19182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개선 활동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423448084"/>
                  </a:ext>
                </a:extLst>
              </a:tr>
              <a:tr h="19182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AOI </a:t>
                      </a:r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검사 평가 교육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707364183"/>
                  </a:ext>
                </a:extLst>
              </a:tr>
              <a:tr h="19182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유효성 평가 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763350268"/>
                  </a:ext>
                </a:extLst>
              </a:tr>
            </a:tbl>
          </a:graphicData>
        </a:graphic>
      </p:graphicFrame>
      <p:cxnSp>
        <p:nvCxnSpPr>
          <p:cNvPr id="20" name="직선 화살표 연결선 19">
            <a:extLst>
              <a:ext uri="{FF2B5EF4-FFF2-40B4-BE49-F238E27FC236}">
                <a16:creationId xmlns="" xmlns:a16="http://schemas.microsoft.com/office/drawing/2014/main" id="{CBD8C9AB-7C1B-4613-AC9E-D3272D890A62}"/>
              </a:ext>
            </a:extLst>
          </p:cNvPr>
          <p:cNvCxnSpPr>
            <a:cxnSpLocks/>
          </p:cNvCxnSpPr>
          <p:nvPr/>
        </p:nvCxnSpPr>
        <p:spPr>
          <a:xfrm>
            <a:off x="4139952" y="5901125"/>
            <a:ext cx="1152128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="" xmlns:a16="http://schemas.microsoft.com/office/drawing/2014/main" id="{0AD5F94A-58F1-44C5-97B6-505A75F12F0E}"/>
              </a:ext>
            </a:extLst>
          </p:cNvPr>
          <p:cNvCxnSpPr>
            <a:cxnSpLocks/>
          </p:cNvCxnSpPr>
          <p:nvPr/>
        </p:nvCxnSpPr>
        <p:spPr>
          <a:xfrm>
            <a:off x="4139952" y="6093296"/>
            <a:ext cx="4392488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="" xmlns:a16="http://schemas.microsoft.com/office/drawing/2014/main" id="{70D97B83-7EDA-40E6-BC42-AD2E4031977C}"/>
              </a:ext>
            </a:extLst>
          </p:cNvPr>
          <p:cNvCxnSpPr>
            <a:cxnSpLocks/>
          </p:cNvCxnSpPr>
          <p:nvPr/>
        </p:nvCxnSpPr>
        <p:spPr>
          <a:xfrm>
            <a:off x="5004048" y="6309320"/>
            <a:ext cx="3600400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개체 1">
            <a:hlinkClick r:id="" action="ppaction://ole?verb=0"/>
            <a:extLst>
              <a:ext uri="{FF2B5EF4-FFF2-40B4-BE49-F238E27FC236}">
                <a16:creationId xmlns="" xmlns:a16="http://schemas.microsoft.com/office/drawing/2014/main" id="{1976A366-1E84-4D96-B5BD-6752B74195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1171024"/>
              </p:ext>
            </p:extLst>
          </p:nvPr>
        </p:nvGraphicFramePr>
        <p:xfrm>
          <a:off x="7689850" y="4508500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735" name="슬라이드" showAsIcon="1" r:id="rId4" imgW="914400" imgH="771480" progId="PowerPoint.Slide.8">
                  <p:embed/>
                </p:oleObj>
              </mc:Choice>
              <mc:Fallback>
                <p:oleObj name="슬라이드" showAsIcon="1" r:id="rId4" imgW="914400" imgH="771480" progId="PowerPoint.Slide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89850" y="4508500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839367"/>
              </p:ext>
            </p:extLst>
          </p:nvPr>
        </p:nvGraphicFramePr>
        <p:xfrm>
          <a:off x="4579990" y="2518423"/>
          <a:ext cx="4064909" cy="845588"/>
        </p:xfrm>
        <a:graphic>
          <a:graphicData uri="http://schemas.openxmlformats.org/drawingml/2006/table">
            <a:tbl>
              <a:tblPr/>
              <a:tblGrid>
                <a:gridCol w="504056"/>
                <a:gridCol w="357851"/>
                <a:gridCol w="272126"/>
                <a:gridCol w="325200"/>
                <a:gridCol w="325200"/>
                <a:gridCol w="325200"/>
                <a:gridCol w="325200"/>
                <a:gridCol w="325200"/>
                <a:gridCol w="325200"/>
                <a:gridCol w="325200"/>
                <a:gridCol w="325200"/>
                <a:gridCol w="329276"/>
              </a:tblGrid>
              <a:tr h="42279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무삽</a:t>
                      </a:r>
                      <a:endParaRPr lang="ko-KR" alt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‘20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</a:tr>
              <a:tr h="42279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불량</a:t>
                      </a:r>
                      <a:endParaRPr lang="en-US" altLang="ko-KR" sz="1000" b="0" i="0" u="none" strike="noStrike" dirty="0" smtClean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en-US" altLang="ko-KR" sz="10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ppm)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843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700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650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550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500</a:t>
                      </a:r>
                    </a:p>
                  </a:txBody>
                  <a:tcPr marL="9063" marR="9063" marT="906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251520" y="76274"/>
            <a:ext cx="676875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 smtClean="0">
                <a:solidFill>
                  <a:schemeClr val="bg1">
                    <a:lumMod val="65000"/>
                  </a:schemeClr>
                </a:solidFill>
              </a:rPr>
              <a:t>5. </a:t>
            </a:r>
            <a:r>
              <a:rPr lang="ko-KR" altLang="en-US" sz="3200" b="1" dirty="0" smtClean="0">
                <a:solidFill>
                  <a:schemeClr val="bg1">
                    <a:lumMod val="65000"/>
                  </a:schemeClr>
                </a:solidFill>
              </a:rPr>
              <a:t>핵심과제 추진방안</a:t>
            </a:r>
            <a:endParaRPr lang="ko-KR" altLang="en-US" sz="3200" b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665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8651761"/>
              </p:ext>
            </p:extLst>
          </p:nvPr>
        </p:nvGraphicFramePr>
        <p:xfrm>
          <a:off x="251520" y="836613"/>
          <a:ext cx="8640960" cy="5579898"/>
        </p:xfrm>
        <a:graphic>
          <a:graphicData uri="http://schemas.openxmlformats.org/drawingml/2006/table">
            <a:tbl>
              <a:tblPr/>
              <a:tblGrid>
                <a:gridCol w="43204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204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83966">
                <a:tc>
                  <a:txBody>
                    <a:bodyPr/>
                    <a:lstStyle/>
                    <a:p>
                      <a:pPr marL="0" algn="l" defTabSz="914400" rtl="0" eaLnBrk="1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과제등급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과제 </a:t>
                      </a: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No.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39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</a:t>
                      </a:r>
                      <a:r>
                        <a:rPr lang="ko-KR" altLang="en-US" sz="1000" b="1" kern="12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과제명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 </a:t>
                      </a:r>
                      <a:r>
                        <a:rPr lang="en-US" altLang="ko-KR" sz="1050" b="1" kern="1200" baseline="0" dirty="0">
                          <a:solidFill>
                            <a:srgbClr val="0000FF"/>
                          </a:solidFill>
                          <a:latin typeface="+mn-ea"/>
                          <a:ea typeface="+mn-ea"/>
                          <a:cs typeface="+mn-cs"/>
                        </a:rPr>
                        <a:t>SMD</a:t>
                      </a:r>
                      <a:r>
                        <a:rPr lang="ko-KR" altLang="en-US" sz="1050" b="1" kern="1200" baseline="0" dirty="0">
                          <a:solidFill>
                            <a:srgbClr val="0000FF"/>
                          </a:solidFill>
                          <a:latin typeface="+mn-ea"/>
                          <a:ea typeface="+mn-ea"/>
                          <a:cs typeface="+mn-cs"/>
                        </a:rPr>
                        <a:t> 설비 유실 개선을 통한 효율 향상</a:t>
                      </a:r>
                      <a:endParaRPr lang="ko-KR" altLang="en-US" sz="1050" b="1" kern="1200" dirty="0">
                        <a:solidFill>
                          <a:srgbClr val="0000FF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추진기간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 2020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11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~</a:t>
                      </a:r>
                      <a:r>
                        <a:rPr lang="en-US" altLang="ko-KR" sz="1000" kern="12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2021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kern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10</a:t>
                      </a:r>
                      <a:r>
                        <a:rPr lang="ko-KR" altLang="en-US" sz="1000" kern="1200" dirty="0" smtClean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 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3966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추진리더</a:t>
                      </a: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000" dirty="0" smtClean="0">
                          <a:latin typeface="+mn-ea"/>
                          <a:ea typeface="+mn-ea"/>
                        </a:rPr>
                        <a:t>김남수 과장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</a:t>
                      </a:r>
                      <a:r>
                        <a:rPr lang="ko-KR" altLang="en-US" sz="1000" b="1" dirty="0" err="1">
                          <a:latin typeface="+mn-ea"/>
                          <a:ea typeface="+mn-ea"/>
                        </a:rPr>
                        <a:t>부문장</a:t>
                      </a: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000" dirty="0" smtClean="0">
                          <a:latin typeface="+mn-ea"/>
                          <a:ea typeface="+mn-ea"/>
                        </a:rPr>
                        <a:t>김태관 </a:t>
                      </a:r>
                      <a:r>
                        <a:rPr lang="ko-KR" altLang="en-US" sz="1000" dirty="0" err="1" smtClean="0">
                          <a:latin typeface="+mn-ea"/>
                          <a:ea typeface="+mn-ea"/>
                        </a:rPr>
                        <a:t>법인장</a:t>
                      </a:r>
                      <a:endParaRPr lang="ko-KR" altLang="en-US" sz="100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476000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추진배경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목적</a:t>
                      </a: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aseline="0" dirty="0">
                          <a:latin typeface="맑은 고딕" panose="020B0503020000020004" pitchFamily="50" charset="-127"/>
                          <a:ea typeface="+mn-ea"/>
                        </a:rPr>
                        <a:t>     : </a:t>
                      </a:r>
                      <a:r>
                        <a:rPr lang="en-US" altLang="ko-KR" sz="1000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자동화 설비의 성능 및 고장 유실을 최적으로 관리 하여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      </a:t>
                      </a: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가동 효율 향상 및 점당 가공비 절감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endParaRPr lang="en-US" altLang="ko-KR" sz="800" baseline="0" dirty="0">
                        <a:latin typeface="+mn-ea"/>
                        <a:ea typeface="+mn-ea"/>
                        <a:sym typeface="Wingdings" panose="05000000000000000000" pitchFamily="2" charset="2"/>
                      </a:endParaRPr>
                    </a:p>
                    <a:p>
                      <a:pPr marL="171450" indent="-171450">
                        <a:buFont typeface="Wingdings" panose="05000000000000000000" pitchFamily="2" charset="2"/>
                        <a:buChar char="v"/>
                      </a:pPr>
                      <a:r>
                        <a:rPr lang="en-US" altLang="ko-KR" sz="8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    </a:t>
                      </a:r>
                      <a:r>
                        <a:rPr lang="ko-KR" altLang="en-US" sz="10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순간정지</a:t>
                      </a:r>
                      <a:r>
                        <a:rPr lang="en-US" altLang="ko-KR" sz="10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_</a:t>
                      </a:r>
                      <a:r>
                        <a:rPr lang="ko-KR" altLang="en-US" sz="10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속도</a:t>
                      </a:r>
                      <a:r>
                        <a:rPr lang="en-US" altLang="ko-KR" sz="10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LOSS </a:t>
                      </a:r>
                      <a:r>
                        <a:rPr lang="ko-KR" altLang="en-US" sz="10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집중 관리</a:t>
                      </a:r>
                      <a:endParaRPr lang="en-US" altLang="ko-KR" sz="800" b="1" baseline="0" dirty="0">
                        <a:latin typeface="+mn-ea"/>
                        <a:ea typeface="+mn-ea"/>
                        <a:sym typeface="Wingdings" panose="05000000000000000000" pitchFamily="2" charset="2"/>
                      </a:endParaRPr>
                    </a:p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추진목표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:</a:t>
                      </a:r>
                      <a:endParaRPr lang="en-US" altLang="ko-KR" sz="1000" baseline="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476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기대효과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:  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유실 및 </a:t>
                      </a:r>
                      <a:r>
                        <a:rPr lang="ko-KR" altLang="en-US" sz="1000" b="1" dirty="0" err="1">
                          <a:latin typeface="+mn-ea"/>
                          <a:ea typeface="+mn-ea"/>
                        </a:rPr>
                        <a:t>흡착율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 개선</a:t>
                      </a: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    </a:t>
                      </a:r>
                      <a:endParaRPr lang="ko-KR" altLang="en-US" sz="1000" b="0" baseline="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투자비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000" b="1" dirty="0" err="1">
                          <a:latin typeface="+mn-ea"/>
                          <a:ea typeface="+mn-ea"/>
                        </a:rPr>
                        <a:t>흡장착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 개선 투자 비용</a:t>
                      </a: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47600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Action</a:t>
                      </a:r>
                      <a:r>
                        <a:rPr lang="en-US" altLang="ko-KR" sz="1000" b="1" baseline="0" dirty="0">
                          <a:latin typeface="+mn-ea"/>
                          <a:ea typeface="+mn-ea"/>
                        </a:rPr>
                        <a:t> Plan 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일정</a:t>
                      </a: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39552" y="2924944"/>
            <a:ext cx="3937296" cy="524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설비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PM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운영 유지 관리 및 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21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년도 공정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모델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/LINE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순간정지 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   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발생의 유실 요소 중점 개선 활동 진행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  <a:endParaRPr lang="ko-KR" altLang="en-US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780107"/>
              </p:ext>
            </p:extLst>
          </p:nvPr>
        </p:nvGraphicFramePr>
        <p:xfrm>
          <a:off x="4621115" y="2276871"/>
          <a:ext cx="4039441" cy="1080121"/>
        </p:xfrm>
        <a:graphic>
          <a:graphicData uri="http://schemas.openxmlformats.org/drawingml/2006/table">
            <a:tbl>
              <a:tblPr/>
              <a:tblGrid>
                <a:gridCol w="74297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1115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7706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7706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7706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77063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77063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412122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KPI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실적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실적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1" i="0" u="none" strike="noStrike" dirty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목표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  <a:b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향상율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년실적</a:t>
                      </a:r>
                      <a:b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향상율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93251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평가가동율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(%)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SMD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85.5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87.8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92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4.6%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2.6%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4748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유실율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(%)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SMD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13.9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12.3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>
                          <a:solidFill>
                            <a:srgbClr val="0000FF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35.0%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11.5%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aphicFrame>
        <p:nvGraphicFramePr>
          <p:cNvPr id="8" name="표 7"/>
          <p:cNvGraphicFramePr>
            <a:graphicFrameLocks noGrp="1"/>
          </p:cNvGraphicFramePr>
          <p:nvPr>
            <p:extLst/>
          </p:nvPr>
        </p:nvGraphicFramePr>
        <p:xfrm>
          <a:off x="452347" y="3720541"/>
          <a:ext cx="4045805" cy="567690"/>
        </p:xfrm>
        <a:graphic>
          <a:graphicData uri="http://schemas.openxmlformats.org/drawingml/2006/table">
            <a:tbl>
              <a:tblPr/>
              <a:tblGrid>
                <a:gridCol w="8091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0916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0916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80916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09161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항목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유실절감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점당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C/T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CAPA 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증가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점수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재무성과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VND)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목표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효과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126,050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0.063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9,992,381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39,486,790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452344" y="4468718"/>
          <a:ext cx="4045808" cy="390525"/>
        </p:xfrm>
        <a:graphic>
          <a:graphicData uri="http://schemas.openxmlformats.org/drawingml/2006/table">
            <a:tbl>
              <a:tblPr/>
              <a:tblGrid>
                <a:gridCol w="50572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0572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6520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4624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0588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0556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05726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505726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KPI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 수준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목표 수준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투자비용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\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재무성과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\</a:t>
                      </a:r>
                      <a:endParaRPr lang="ko-KR" alt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ROI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담당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/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장착율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돋움" panose="020B0600000101010101" pitchFamily="50" charset="-127"/>
                        <a:ea typeface="돋움" panose="020B0600000101010101" pitchFamily="50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99.86%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99.92%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26,464,240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25,633,867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1.0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월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~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돋움" panose="020B0600000101010101" pitchFamily="50" charset="-127"/>
                          <a:ea typeface="돋움" panose="020B0600000101010101" pitchFamily="50" charset="-127"/>
                        </a:rPr>
                        <a:t>김남수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맑은 고딕" panose="020B0503020000020004" pitchFamily="50" charset="-127"/>
                        </a:rPr>
                        <a:t>K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4" name="표 13"/>
          <p:cNvGraphicFramePr>
            <a:graphicFrameLocks noGrp="1"/>
          </p:cNvGraphicFramePr>
          <p:nvPr>
            <p:extLst/>
          </p:nvPr>
        </p:nvGraphicFramePr>
        <p:xfrm>
          <a:off x="430961" y="5157041"/>
          <a:ext cx="8229594" cy="1179887"/>
        </p:xfrm>
        <a:graphic>
          <a:graphicData uri="http://schemas.openxmlformats.org/drawingml/2006/table">
            <a:tbl>
              <a:tblPr/>
              <a:tblGrid>
                <a:gridCol w="54063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320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2807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</a:tblGrid>
              <a:tr h="228365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No.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Action Plan 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시작일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종료일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5858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 err="1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공정별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년도 실적 유실 분석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58587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WORST LINE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5858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순간유실</a:t>
                      </a:r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성능복원 개선 활동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5858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 err="1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흡착율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개선점 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58587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유효성 검증 </a:t>
                      </a:r>
                      <a:r>
                        <a:rPr 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TEST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5858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확대 전개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xmlns="" id="{DB704229-330C-4733-9FB4-F0853AC352F3}"/>
              </a:ext>
            </a:extLst>
          </p:cNvPr>
          <p:cNvCxnSpPr>
            <a:cxnSpLocks/>
          </p:cNvCxnSpPr>
          <p:nvPr/>
        </p:nvCxnSpPr>
        <p:spPr>
          <a:xfrm>
            <a:off x="3779912" y="5445224"/>
            <a:ext cx="432048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xmlns="" id="{93512D2E-94CD-4E36-AFA9-B9A92E58DEAB}"/>
              </a:ext>
            </a:extLst>
          </p:cNvPr>
          <p:cNvCxnSpPr>
            <a:cxnSpLocks/>
          </p:cNvCxnSpPr>
          <p:nvPr/>
        </p:nvCxnSpPr>
        <p:spPr>
          <a:xfrm>
            <a:off x="4139952" y="5746984"/>
            <a:ext cx="1223898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C5C4C372-AEA6-402B-B4D6-31A449C1147E}"/>
              </a:ext>
            </a:extLst>
          </p:cNvPr>
          <p:cNvCxnSpPr>
            <a:cxnSpLocks/>
          </p:cNvCxnSpPr>
          <p:nvPr/>
        </p:nvCxnSpPr>
        <p:spPr>
          <a:xfrm>
            <a:off x="5204171" y="6237312"/>
            <a:ext cx="3400277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xmlns="" id="{93512D2E-94CD-4E36-AFA9-B9A92E58DEAB}"/>
              </a:ext>
            </a:extLst>
          </p:cNvPr>
          <p:cNvCxnSpPr>
            <a:cxnSpLocks/>
          </p:cNvCxnSpPr>
          <p:nvPr/>
        </p:nvCxnSpPr>
        <p:spPr>
          <a:xfrm>
            <a:off x="4211960" y="5949280"/>
            <a:ext cx="539941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xmlns="" id="{93512D2E-94CD-4E36-AFA9-B9A92E58DEAB}"/>
              </a:ext>
            </a:extLst>
          </p:cNvPr>
          <p:cNvCxnSpPr>
            <a:cxnSpLocks/>
          </p:cNvCxnSpPr>
          <p:nvPr/>
        </p:nvCxnSpPr>
        <p:spPr>
          <a:xfrm>
            <a:off x="4621115" y="6093296"/>
            <a:ext cx="539941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표 22"/>
          <p:cNvGraphicFramePr>
            <a:graphicFrameLocks noGrp="1"/>
          </p:cNvGraphicFramePr>
          <p:nvPr/>
        </p:nvGraphicFramePr>
        <p:xfrm>
          <a:off x="4633704" y="3720541"/>
          <a:ext cx="4039440" cy="946172"/>
        </p:xfrm>
        <a:graphic>
          <a:graphicData uri="http://schemas.openxmlformats.org/drawingml/2006/table">
            <a:tbl>
              <a:tblPr/>
              <a:tblGrid>
                <a:gridCol w="11109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7366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2407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2407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0671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3388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필요파트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단가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필요수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투자비용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[$]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투자비용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[\]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338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 TAPE GUIDE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20,000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21,692,000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3388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SPRING PLATE ASSY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4,400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 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4,772,240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44517"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24,400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26,464,240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F75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251520" y="76274"/>
            <a:ext cx="676875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 smtClean="0"/>
              <a:t>5. </a:t>
            </a:r>
            <a:r>
              <a:rPr lang="ko-KR" altLang="en-US" sz="3200" b="1" dirty="0" smtClean="0"/>
              <a:t>핵심과제 추진방안</a:t>
            </a:r>
            <a:r>
              <a:rPr lang="en-US" altLang="ko-KR" sz="3200" b="1" dirty="0" smtClean="0"/>
              <a:t>(</a:t>
            </a:r>
            <a:r>
              <a:rPr lang="ko-KR" altLang="en-US" sz="3200" b="1" dirty="0" smtClean="0"/>
              <a:t>제조</a:t>
            </a:r>
            <a:r>
              <a:rPr lang="en-US" altLang="ko-KR" sz="3200" b="1" dirty="0" smtClean="0"/>
              <a:t>)</a:t>
            </a:r>
            <a:endParaRPr lang="ko-KR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15485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1505112"/>
              </p:ext>
            </p:extLst>
          </p:nvPr>
        </p:nvGraphicFramePr>
        <p:xfrm>
          <a:off x="251520" y="836613"/>
          <a:ext cx="8640960" cy="5579898"/>
        </p:xfrm>
        <a:graphic>
          <a:graphicData uri="http://schemas.openxmlformats.org/drawingml/2006/table">
            <a:tbl>
              <a:tblPr/>
              <a:tblGrid>
                <a:gridCol w="43204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204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83966">
                <a:tc>
                  <a:txBody>
                    <a:bodyPr/>
                    <a:lstStyle/>
                    <a:p>
                      <a:pPr marL="0" algn="l" defTabSz="914400" rtl="0" eaLnBrk="1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과제등급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과제 </a:t>
                      </a: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No.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39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</a:t>
                      </a:r>
                      <a:r>
                        <a:rPr lang="ko-KR" altLang="en-US" sz="1000" b="1" kern="12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과제명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 </a:t>
                      </a:r>
                      <a:r>
                        <a:rPr lang="en-US" altLang="ko-KR" sz="1050" b="1" kern="1200" baseline="0" dirty="0">
                          <a:solidFill>
                            <a:srgbClr val="0000FF"/>
                          </a:solidFill>
                          <a:latin typeface="+mn-ea"/>
                          <a:ea typeface="+mn-ea"/>
                          <a:cs typeface="+mn-cs"/>
                        </a:rPr>
                        <a:t>AXIAL</a:t>
                      </a:r>
                      <a:r>
                        <a:rPr lang="ko-KR" altLang="en-US" sz="1050" b="1" kern="1200" baseline="0" dirty="0">
                          <a:solidFill>
                            <a:srgbClr val="0000FF"/>
                          </a:solidFill>
                          <a:latin typeface="+mn-ea"/>
                          <a:ea typeface="+mn-ea"/>
                          <a:cs typeface="+mn-cs"/>
                        </a:rPr>
                        <a:t> 설비 유실 개선을 통한 효율 향상</a:t>
                      </a:r>
                      <a:endParaRPr lang="ko-KR" altLang="en-US" sz="1050" b="1" kern="1200" dirty="0">
                        <a:solidFill>
                          <a:srgbClr val="0000FF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추진기간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 2020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11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~</a:t>
                      </a:r>
                      <a:r>
                        <a:rPr lang="en-US" altLang="ko-KR" sz="1000" kern="12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2021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10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 </a:t>
                      </a: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3966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추진리더</a:t>
                      </a: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000" dirty="0" smtClean="0">
                          <a:latin typeface="+mn-ea"/>
                          <a:ea typeface="+mn-ea"/>
                        </a:rPr>
                        <a:t>김남수 과장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</a:t>
                      </a:r>
                      <a:r>
                        <a:rPr lang="ko-KR" altLang="en-US" sz="1000" b="1" dirty="0" err="1">
                          <a:latin typeface="+mn-ea"/>
                          <a:ea typeface="+mn-ea"/>
                        </a:rPr>
                        <a:t>부문장</a:t>
                      </a: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000" dirty="0" smtClean="0">
                          <a:latin typeface="+mn-ea"/>
                          <a:ea typeface="+mn-ea"/>
                        </a:rPr>
                        <a:t>김태관 </a:t>
                      </a:r>
                      <a:r>
                        <a:rPr lang="ko-KR" altLang="en-US" sz="1000" dirty="0" err="1" smtClean="0">
                          <a:latin typeface="+mn-ea"/>
                          <a:ea typeface="+mn-ea"/>
                        </a:rPr>
                        <a:t>법인장</a:t>
                      </a:r>
                      <a:endParaRPr lang="ko-KR" altLang="en-US" sz="100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476000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추진배경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목적</a:t>
                      </a: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aseline="0" dirty="0">
                          <a:latin typeface="맑은 고딕" panose="020B0503020000020004" pitchFamily="50" charset="-127"/>
                          <a:ea typeface="+mn-ea"/>
                        </a:rPr>
                        <a:t>     : </a:t>
                      </a:r>
                      <a:r>
                        <a:rPr lang="en-US" altLang="ko-KR" sz="1000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자동화 설비의 성능 및 고장 유실을 최적으로 관리 하여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      </a:t>
                      </a: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가동 효율 향상 및 점당 가공비 절감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endParaRPr lang="en-US" altLang="ko-KR" sz="800" baseline="0" dirty="0">
                        <a:latin typeface="+mn-ea"/>
                        <a:ea typeface="+mn-ea"/>
                        <a:sym typeface="Wingdings" panose="05000000000000000000" pitchFamily="2" charset="2"/>
                      </a:endParaRPr>
                    </a:p>
                    <a:p>
                      <a:pPr marL="171450" indent="-171450">
                        <a:buFont typeface="Wingdings" panose="05000000000000000000" pitchFamily="2" charset="2"/>
                        <a:buChar char="v"/>
                      </a:pPr>
                      <a:r>
                        <a:rPr lang="en-US" altLang="ko-KR" sz="8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    </a:t>
                      </a:r>
                      <a:r>
                        <a:rPr lang="en-US" altLang="ko-KR" sz="10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AXIAL </a:t>
                      </a:r>
                      <a:r>
                        <a:rPr lang="ko-KR" altLang="en-US" sz="10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설비 성능복원 개선</a:t>
                      </a:r>
                      <a:endParaRPr lang="en-US" altLang="ko-KR" sz="800" b="1" baseline="0" dirty="0">
                        <a:latin typeface="+mn-ea"/>
                        <a:ea typeface="+mn-ea"/>
                        <a:sym typeface="Wingdings" panose="05000000000000000000" pitchFamily="2" charset="2"/>
                      </a:endParaRPr>
                    </a:p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추진목표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:</a:t>
                      </a:r>
                      <a:endParaRPr lang="en-US" altLang="ko-KR" sz="1000" baseline="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476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기대효과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:  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유실 및 </a:t>
                      </a:r>
                      <a:r>
                        <a:rPr lang="ko-KR" altLang="en-US" sz="1000" b="1" dirty="0" err="1">
                          <a:latin typeface="+mn-ea"/>
                          <a:ea typeface="+mn-ea"/>
                        </a:rPr>
                        <a:t>흡착율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 개선</a:t>
                      </a: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    </a:t>
                      </a:r>
                      <a:endParaRPr lang="ko-KR" altLang="en-US" sz="1000" b="0" baseline="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투자비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000" b="1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00" b="1" baseline="0" dirty="0">
                          <a:latin typeface="+mn-ea"/>
                          <a:ea typeface="+mn-ea"/>
                        </a:rPr>
                        <a:t>AXIAL </a:t>
                      </a:r>
                      <a:r>
                        <a:rPr lang="ko-KR" altLang="en-US" sz="1000" b="1" baseline="0" dirty="0">
                          <a:latin typeface="+mn-ea"/>
                          <a:ea typeface="+mn-ea"/>
                        </a:rPr>
                        <a:t>성능복원 비용</a:t>
                      </a: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47600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Action</a:t>
                      </a:r>
                      <a:r>
                        <a:rPr lang="en-US" altLang="ko-KR" sz="1000" b="1" baseline="0" dirty="0">
                          <a:latin typeface="+mn-ea"/>
                          <a:ea typeface="+mn-ea"/>
                        </a:rPr>
                        <a:t> Plan 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일정</a:t>
                      </a: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C5C4C372-AEA6-402B-B4D6-31A449C1147E}"/>
              </a:ext>
            </a:extLst>
          </p:cNvPr>
          <p:cNvCxnSpPr>
            <a:cxnSpLocks/>
          </p:cNvCxnSpPr>
          <p:nvPr/>
        </p:nvCxnSpPr>
        <p:spPr>
          <a:xfrm>
            <a:off x="5868144" y="6309320"/>
            <a:ext cx="2693189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xmlns="" id="{93512D2E-94CD-4E36-AFA9-B9A92E58DEAB}"/>
              </a:ext>
            </a:extLst>
          </p:cNvPr>
          <p:cNvCxnSpPr>
            <a:cxnSpLocks/>
          </p:cNvCxnSpPr>
          <p:nvPr/>
        </p:nvCxnSpPr>
        <p:spPr>
          <a:xfrm>
            <a:off x="5076056" y="6093296"/>
            <a:ext cx="648072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xmlns="" id="{93512D2E-94CD-4E36-AFA9-B9A92E58DEAB}"/>
              </a:ext>
            </a:extLst>
          </p:cNvPr>
          <p:cNvCxnSpPr>
            <a:cxnSpLocks/>
          </p:cNvCxnSpPr>
          <p:nvPr/>
        </p:nvCxnSpPr>
        <p:spPr>
          <a:xfrm>
            <a:off x="4621115" y="5949280"/>
            <a:ext cx="539941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xmlns="" id="{93512D2E-94CD-4E36-AFA9-B9A92E58DEAB}"/>
              </a:ext>
            </a:extLst>
          </p:cNvPr>
          <p:cNvCxnSpPr>
            <a:cxnSpLocks/>
          </p:cNvCxnSpPr>
          <p:nvPr/>
        </p:nvCxnSpPr>
        <p:spPr>
          <a:xfrm>
            <a:off x="4206147" y="5708542"/>
            <a:ext cx="4326293" cy="24714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xmlns="" id="{DB704229-330C-4733-9FB4-F0853AC352F3}"/>
              </a:ext>
            </a:extLst>
          </p:cNvPr>
          <p:cNvCxnSpPr>
            <a:cxnSpLocks/>
          </p:cNvCxnSpPr>
          <p:nvPr/>
        </p:nvCxnSpPr>
        <p:spPr>
          <a:xfrm>
            <a:off x="3779912" y="5445224"/>
            <a:ext cx="432048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457204" y="5167517"/>
          <a:ext cx="8229594" cy="1213810"/>
        </p:xfrm>
        <a:graphic>
          <a:graphicData uri="http://schemas.openxmlformats.org/drawingml/2006/table">
            <a:tbl>
              <a:tblPr/>
              <a:tblGrid>
                <a:gridCol w="6584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320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8231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</a:tblGrid>
              <a:tr h="15525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No.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Action Plan 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시작일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종료일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7642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 err="1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공정별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년도 실적 유실 분석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76426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WORST LINE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76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순간유실 개선활동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7642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 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항목 선정</a:t>
                      </a:r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준비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76426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성능복원 개선 진행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7642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유효성 평가 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51520" y="76274"/>
            <a:ext cx="676875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</a:schemeClr>
                </a:solidFill>
              </a:rPr>
              <a:t>5. </a:t>
            </a:r>
            <a:r>
              <a:rPr lang="ko-KR" altLang="en-US" sz="3200" b="1" dirty="0">
                <a:solidFill>
                  <a:schemeClr val="bg1">
                    <a:lumMod val="65000"/>
                  </a:schemeClr>
                </a:solidFill>
              </a:rPr>
              <a:t>핵심과제 추진방안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9552" y="2924944"/>
            <a:ext cx="2294218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유실 발생 근본적 요인 제거 활동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/>
          </p:nvPr>
        </p:nvGraphicFramePr>
        <p:xfrm>
          <a:off x="449272" y="3719033"/>
          <a:ext cx="4048880" cy="493395"/>
        </p:xfrm>
        <a:graphic>
          <a:graphicData uri="http://schemas.openxmlformats.org/drawingml/2006/table">
            <a:tbl>
              <a:tblPr/>
              <a:tblGrid>
                <a:gridCol w="8097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097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097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80977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0977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항목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유실절감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점당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C/T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CAPA 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증가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점수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재무성과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VND)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목표 효과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113,630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0.403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1,409,804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21,506,454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4646499" y="2304030"/>
          <a:ext cx="4026645" cy="1028864"/>
        </p:xfrm>
        <a:graphic>
          <a:graphicData uri="http://schemas.openxmlformats.org/drawingml/2006/table">
            <a:tbl>
              <a:tblPr/>
              <a:tblGrid>
                <a:gridCol w="7175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3288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7523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7523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7523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7523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7523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392565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KPI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실적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실적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목표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  <a:b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향상율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년실적</a:t>
                      </a:r>
                      <a:b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향상율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458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평가가동율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(%)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Axial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68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74.1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85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12.8%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8.2%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1710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유실율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(%)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Axial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32.3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25.5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41.2%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21.1%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449273" y="4293096"/>
          <a:ext cx="4048880" cy="545074"/>
        </p:xfrm>
        <a:graphic>
          <a:graphicData uri="http://schemas.openxmlformats.org/drawingml/2006/table">
            <a:tbl>
              <a:tblPr/>
              <a:tblGrid>
                <a:gridCol w="50611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4826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6600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8611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26101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0611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50611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23897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KPI</a:t>
                      </a:r>
                    </a:p>
                  </a:txBody>
                  <a:tcPr marL="8971" marR="8971" marT="8971" marB="0" anchor="ctr">
                    <a:lnL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 수준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목표 수준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투자비용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재무성과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ROI(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일정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담당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610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Axial </a:t>
                      </a:r>
                    </a:p>
                    <a:p>
                      <a:pPr algn="ctr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유실율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971" marR="8971" marT="8971" marB="0" anchor="ctr">
                    <a:lnL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25.5%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15.0%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35,083,556 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39,965,398 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01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</a:p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03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김남수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24" name="표 23"/>
          <p:cNvGraphicFramePr>
            <a:graphicFrameLocks noGrp="1"/>
          </p:cNvGraphicFramePr>
          <p:nvPr>
            <p:extLst/>
          </p:nvPr>
        </p:nvGraphicFramePr>
        <p:xfrm>
          <a:off x="4639517" y="3715401"/>
          <a:ext cx="4033626" cy="1173480"/>
        </p:xfrm>
        <a:graphic>
          <a:graphicData uri="http://schemas.openxmlformats.org/drawingml/2006/table">
            <a:tbl>
              <a:tblPr/>
              <a:tblGrid>
                <a:gridCol w="134454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4454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4454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3828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주요 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B-LINE AVK2B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C-LINE AVK3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382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Cutter unit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382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'Insertion 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382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'Anvil unit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382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Chuck unit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77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382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Slider unit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382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'Conveyor 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65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비용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USD)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17,365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14,982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8685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251524" y="813867"/>
            <a:ext cx="172273" cy="2027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TextBox 5"/>
          <p:cNvSpPr txBox="1"/>
          <p:nvPr/>
        </p:nvSpPr>
        <p:spPr>
          <a:xfrm>
            <a:off x="251524" y="116632"/>
            <a:ext cx="6768754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</a:rPr>
              <a:t>5.</a:t>
            </a:r>
            <a:r>
              <a:rPr lang="en-US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  <a:ea typeface="맑은 고딕" pitchFamily="50"/>
              </a:rPr>
              <a:t> IMT</a:t>
            </a:r>
            <a:r>
              <a:rPr lang="ko-KR" altLang="en-US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  <a:ea typeface="맑은 고딕" pitchFamily="50"/>
              </a:rPr>
              <a:t> 생산성 향상 </a:t>
            </a:r>
            <a:endParaRPr lang="ko-KR" altLang="en-US" sz="2800" b="1" kern="0" dirty="0">
              <a:solidFill>
                <a:schemeClr val="bg1">
                  <a:lumMod val="75000"/>
                </a:schemeClr>
              </a:solidFill>
              <a:latin typeface="맑은 고딕" pitchFamily="5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DC5ABBA-B9D9-4234-A002-A3488FD08ABD}"/>
              </a:ext>
            </a:extLst>
          </p:cNvPr>
          <p:cNvSpPr txBox="1"/>
          <p:nvPr/>
        </p:nvSpPr>
        <p:spPr>
          <a:xfrm>
            <a:off x="423797" y="785230"/>
            <a:ext cx="3204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n-ea"/>
                <a:ea typeface="+mn-ea"/>
              </a:rPr>
              <a:t>5-1. 21</a:t>
            </a:r>
            <a:r>
              <a:rPr lang="ko-KR" altLang="en-US" sz="1400" b="1" dirty="0">
                <a:latin typeface="+mn-ea"/>
                <a:ea typeface="+mn-ea"/>
              </a:rPr>
              <a:t>년 </a:t>
            </a:r>
            <a:r>
              <a:rPr lang="en-US" altLang="ko-KR" sz="1400" b="1" dirty="0">
                <a:latin typeface="+mn-ea"/>
                <a:ea typeface="+mn-ea"/>
              </a:rPr>
              <a:t>AXIAL </a:t>
            </a:r>
            <a:r>
              <a:rPr lang="ko-KR" altLang="en-US" sz="1400" b="1" dirty="0">
                <a:latin typeface="+mn-ea"/>
              </a:rPr>
              <a:t>신규 설비 운용 방안</a:t>
            </a:r>
            <a:endParaRPr lang="ko-KR" altLang="en-US" sz="1400" b="1" dirty="0">
              <a:latin typeface="+mn-ea"/>
              <a:ea typeface="+mn-ea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423797" y="3546411"/>
          <a:ext cx="8489136" cy="1731529"/>
        </p:xfrm>
        <a:graphic>
          <a:graphicData uri="http://schemas.openxmlformats.org/drawingml/2006/table">
            <a:tbl>
              <a:tblPr/>
              <a:tblGrid>
                <a:gridCol w="97416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1812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6625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6625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4953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3298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757922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32989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32989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757922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1698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CODE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모델명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생산수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_(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EA)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실가동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_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시간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 부하시간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유실시간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 가동율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순간정지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설비고장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물량 점유율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SADTAA00040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EP-TA200EBE_VE2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15,187,516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193,579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255,838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21,662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75.7%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15.9%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32.7%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SADTAA00012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EP-TA50EWE_VE5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6,423,354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120,712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152,168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15,140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79.3%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10.7%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13.8%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SADTAA00041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EP-TA800JXE_VE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3,153,024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28,761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39,649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2,799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72.5%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20.4%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6.8%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SADTAA00044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EP-TA800JBE_VE1.1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3,013,168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29,927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37,479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3,868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79.8%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9.8%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6.5%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SADTAA00034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EP-TA200(EBE,EWE)_S10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2,556,198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32,316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46,193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5,503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70.0%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18.1%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5.5%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SADTAA00014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EP-TA20JBE_S9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2,277,496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18,698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26,916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3,080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69.5%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19.1%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4.9%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SADTAA00008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EP-TA60EBE_VE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1,734,240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22,766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34,401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5,435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66.2%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18.0%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3.7%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SADTAA00030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EP-TA800(IBE)_PD22W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1,633,884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18,259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24,891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3,822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73.4%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11.3%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3.5%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SADADA00022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A5919_RDY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934,360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50,711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64,226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5,006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79.0%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13.2%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2.0%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SADADA00023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A4819_RDY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833,696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35,467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52,824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4,365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67.1%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24.6%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1.8%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12416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37,746,936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551,195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734,585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70,680 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75.0%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15.3%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81.2%</a:t>
                      </a:r>
                    </a:p>
                  </a:txBody>
                  <a:tcPr marL="4811" marR="4811" marT="4811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107504" y="1086632"/>
          <a:ext cx="8784980" cy="1598187"/>
        </p:xfrm>
        <a:graphic>
          <a:graphicData uri="http://schemas.openxmlformats.org/drawingml/2006/table">
            <a:tbl>
              <a:tblPr/>
              <a:tblGrid>
                <a:gridCol w="50405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488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626458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633742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633742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</a:tblGrid>
              <a:tr h="18287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공정</a:t>
                      </a:r>
                    </a:p>
                  </a:txBody>
                  <a:tcPr marL="5118" marR="5118" marT="5118" marB="0" anchor="ctr">
                    <a:lnL>
                      <a:noFill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항목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82877">
                <a:tc rowSpan="8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신규 </a:t>
                      </a:r>
                      <a:endParaRPr lang="en-US" altLang="ko-KR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AXIAL</a:t>
                      </a:r>
                      <a:b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(SMPS</a:t>
                      </a:r>
                    </a:p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운용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근무일수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27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27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26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26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26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749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보유 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Line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749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보유 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Capa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14,253,423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10,832,601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15,393,696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13,683,286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14,253,423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13,683,286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15,393,696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14,823,559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13,683,286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14,823,559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14,823,559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14,253,423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749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Forecast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점수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8,088,430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11,456,049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15,498,899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12,841,297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13,200,194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12,520,212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13,746,703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13,030,122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11,074,437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12,867,466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11,526,651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11,971,264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749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필요 </a:t>
                      </a:r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Line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1.1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2.1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2.0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1.8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1.8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1.8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1.6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1.7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1.6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1.7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749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필요 근무일수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20.1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27.2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22.5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23.2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22.0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24.1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22.9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19.4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22.6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20.2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21.0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749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Capa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과부족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6,164,993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-623,448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-105,202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841,989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1,053,229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1,163,073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1,646,994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1,793,437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2,608,849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1,956,094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3,296,908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2,282,159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1828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Line 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과부족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0.9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-0.1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-0.0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0.1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0.2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0.3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0.3 </a:t>
                      </a:r>
                    </a:p>
                  </a:txBody>
                  <a:tcPr marL="5118" marR="5118" marT="5118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C9C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21005554-B5CE-4CAC-806E-F2FC4ED7A7CD}"/>
              </a:ext>
            </a:extLst>
          </p:cNvPr>
          <p:cNvSpPr/>
          <p:nvPr/>
        </p:nvSpPr>
        <p:spPr>
          <a:xfrm>
            <a:off x="387166" y="2665573"/>
            <a:ext cx="875683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100" dirty="0">
                <a:latin typeface="+mn-ea"/>
              </a:rPr>
              <a:t>21</a:t>
            </a:r>
            <a:r>
              <a:rPr lang="ko-KR" altLang="en-US" sz="1100" dirty="0">
                <a:latin typeface="+mn-ea"/>
              </a:rPr>
              <a:t>년도 월 </a:t>
            </a:r>
            <a:r>
              <a:rPr lang="en-US" altLang="ko-KR" sz="1100" dirty="0">
                <a:latin typeface="+mn-ea"/>
              </a:rPr>
              <a:t>CAPA </a:t>
            </a:r>
            <a:r>
              <a:rPr lang="ko-KR" altLang="en-US" sz="1100" dirty="0">
                <a:latin typeface="+mn-ea"/>
              </a:rPr>
              <a:t>검토 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충전기</a:t>
            </a:r>
            <a:r>
              <a:rPr lang="en-US" altLang="ko-KR" sz="1100" dirty="0">
                <a:latin typeface="+mn-ea"/>
              </a:rPr>
              <a:t>/ADT/SMPS) </a:t>
            </a:r>
            <a:r>
              <a:rPr lang="ko-KR" altLang="en-US" sz="1100" dirty="0">
                <a:latin typeface="+mn-ea"/>
              </a:rPr>
              <a:t>제품군별 </a:t>
            </a:r>
            <a:r>
              <a:rPr lang="en-US" altLang="ko-KR" sz="1100" dirty="0">
                <a:latin typeface="+mn-ea"/>
              </a:rPr>
              <a:t>MODEL </a:t>
            </a:r>
            <a:r>
              <a:rPr lang="ko-KR" altLang="en-US" sz="1100" dirty="0">
                <a:latin typeface="+mn-ea"/>
              </a:rPr>
              <a:t>교체에 의한 조정 유실 최소화로 효율 극대화 창출</a:t>
            </a:r>
            <a:r>
              <a:rPr lang="en-US" altLang="ko-KR" sz="1100" dirty="0">
                <a:latin typeface="+mn-ea"/>
              </a:rPr>
              <a:t>.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solidFill>
                  <a:srgbClr val="FF0000"/>
                </a:solidFill>
                <a:latin typeface="+mn-ea"/>
              </a:rPr>
              <a:t>(</a:t>
            </a:r>
            <a:r>
              <a:rPr lang="ko-KR" altLang="en-US" sz="1100" dirty="0">
                <a:solidFill>
                  <a:srgbClr val="FF0000"/>
                </a:solidFill>
                <a:latin typeface="+mn-ea"/>
              </a:rPr>
              <a:t>목표 </a:t>
            </a:r>
            <a:r>
              <a:rPr lang="en-US" altLang="ko-KR" sz="1100" dirty="0">
                <a:solidFill>
                  <a:srgbClr val="FF0000"/>
                </a:solidFill>
                <a:latin typeface="+mn-ea"/>
              </a:rPr>
              <a:t>0.32 Sec)</a:t>
            </a: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     </a:t>
            </a:r>
            <a:r>
              <a:rPr lang="ko-KR" altLang="en-US" sz="1100" dirty="0">
                <a:solidFill>
                  <a:schemeClr val="tx2"/>
                </a:solidFill>
                <a:latin typeface="+mn-ea"/>
              </a:rPr>
              <a:t>→</a:t>
            </a:r>
            <a:r>
              <a:rPr lang="ko-KR" altLang="en-US" sz="1100" b="1" dirty="0">
                <a:solidFill>
                  <a:srgbClr val="0000FF"/>
                </a:solidFill>
                <a:latin typeface="+mn-ea"/>
              </a:rPr>
              <a:t>신규 </a:t>
            </a:r>
            <a:r>
              <a:rPr lang="en-US" altLang="ko-KR" sz="1100" b="1" dirty="0">
                <a:solidFill>
                  <a:srgbClr val="0000FF"/>
                </a:solidFill>
                <a:latin typeface="+mn-ea"/>
              </a:rPr>
              <a:t>AV132 </a:t>
            </a:r>
            <a:r>
              <a:rPr lang="ko-KR" altLang="en-US" sz="1100" b="1" dirty="0">
                <a:solidFill>
                  <a:srgbClr val="0000FF"/>
                </a:solidFill>
                <a:latin typeface="+mn-ea"/>
              </a:rPr>
              <a:t>설비 </a:t>
            </a:r>
            <a:r>
              <a:rPr lang="en-US" altLang="ko-KR" sz="1100" b="1" dirty="0">
                <a:solidFill>
                  <a:srgbClr val="0000FF"/>
                </a:solidFill>
                <a:latin typeface="+mn-ea"/>
              </a:rPr>
              <a:t>SMPS </a:t>
            </a:r>
            <a:r>
              <a:rPr lang="ko-KR" altLang="en-US" sz="1100" b="1" dirty="0">
                <a:solidFill>
                  <a:srgbClr val="0000FF"/>
                </a:solidFill>
                <a:latin typeface="+mn-ea"/>
              </a:rPr>
              <a:t>전용 </a:t>
            </a:r>
            <a:r>
              <a:rPr lang="en-US" altLang="ko-KR" sz="1100" b="1" dirty="0">
                <a:solidFill>
                  <a:srgbClr val="0000FF"/>
                </a:solidFill>
                <a:latin typeface="+mn-ea"/>
              </a:rPr>
              <a:t>MODEL </a:t>
            </a:r>
            <a:r>
              <a:rPr lang="ko-KR" altLang="en-US" sz="1100" b="1" dirty="0">
                <a:solidFill>
                  <a:srgbClr val="0000FF"/>
                </a:solidFill>
                <a:latin typeface="+mn-ea"/>
              </a:rPr>
              <a:t>운용 생산 및 </a:t>
            </a:r>
            <a:r>
              <a:rPr lang="en-US" altLang="ko-KR" sz="1100" b="1" dirty="0">
                <a:solidFill>
                  <a:srgbClr val="0000FF"/>
                </a:solidFill>
                <a:latin typeface="+mn-ea"/>
              </a:rPr>
              <a:t>PART Original </a:t>
            </a:r>
            <a:r>
              <a:rPr lang="ko-KR" altLang="en-US" sz="1100" b="1" dirty="0">
                <a:solidFill>
                  <a:srgbClr val="0000FF"/>
                </a:solidFill>
                <a:latin typeface="+mn-ea"/>
              </a:rPr>
              <a:t>사용 관리로 성능 유지운영</a:t>
            </a:r>
            <a:r>
              <a:rPr lang="en-US" altLang="ko-KR" sz="1100" b="1" dirty="0">
                <a:solidFill>
                  <a:srgbClr val="0000FF"/>
                </a:solidFill>
                <a:latin typeface="+mn-ea"/>
              </a:rPr>
              <a:t>.</a:t>
            </a:r>
            <a:r>
              <a:rPr lang="ko-KR" altLang="en-US" sz="1100" b="1" dirty="0">
                <a:solidFill>
                  <a:srgbClr val="0000FF"/>
                </a:solidFill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월 </a:t>
            </a:r>
            <a:r>
              <a:rPr lang="en-US" altLang="ko-KR" sz="1100" dirty="0">
                <a:latin typeface="+mn-ea"/>
              </a:rPr>
              <a:t>CAPA</a:t>
            </a:r>
            <a:r>
              <a:rPr lang="ko-KR" altLang="en-US" sz="1100" dirty="0">
                <a:latin typeface="+mn-ea"/>
              </a:rPr>
              <a:t>에 따라 </a:t>
            </a:r>
            <a:r>
              <a:rPr lang="en-US" altLang="ko-KR" sz="1100" dirty="0">
                <a:latin typeface="+mn-ea"/>
              </a:rPr>
              <a:t>SONY SMPS</a:t>
            </a:r>
            <a:r>
              <a:rPr lang="ko-KR" altLang="en-US" sz="1100" dirty="0">
                <a:latin typeface="+mn-ea"/>
              </a:rPr>
              <a:t>진행</a:t>
            </a:r>
            <a:r>
              <a:rPr lang="en-US" altLang="ko-KR" sz="1100" dirty="0">
                <a:latin typeface="+mn-ea"/>
              </a:rPr>
              <a:t>)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251524" y="3249292"/>
            <a:ext cx="172273" cy="2027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DC5ABBA-B9D9-4234-A002-A3488FD08ABD}"/>
              </a:ext>
            </a:extLst>
          </p:cNvPr>
          <p:cNvSpPr txBox="1"/>
          <p:nvPr/>
        </p:nvSpPr>
        <p:spPr>
          <a:xfrm>
            <a:off x="405016" y="3196798"/>
            <a:ext cx="3201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n-ea"/>
                <a:ea typeface="+mn-ea"/>
              </a:rPr>
              <a:t>5-2.</a:t>
            </a:r>
            <a:r>
              <a:rPr lang="ko-KR" altLang="en-US" sz="1400" b="1" dirty="0">
                <a:latin typeface="+mn-ea"/>
                <a:ea typeface="+mn-ea"/>
              </a:rPr>
              <a:t>점유율 별 </a:t>
            </a:r>
            <a:r>
              <a:rPr lang="en-US" altLang="ko-KR" sz="1400" b="1" dirty="0">
                <a:latin typeface="+mn-ea"/>
                <a:ea typeface="+mn-ea"/>
              </a:rPr>
              <a:t>LINE </a:t>
            </a:r>
            <a:r>
              <a:rPr lang="ko-KR" altLang="en-US" sz="1400" b="1" dirty="0">
                <a:latin typeface="+mn-ea"/>
                <a:ea typeface="+mn-ea"/>
              </a:rPr>
              <a:t>개선 </a:t>
            </a:r>
            <a:r>
              <a:rPr lang="en-US" altLang="ko-KR" sz="1400" b="1" dirty="0">
                <a:latin typeface="+mn-ea"/>
                <a:ea typeface="+mn-ea"/>
              </a:rPr>
              <a:t>POINT </a:t>
            </a:r>
            <a:r>
              <a:rPr lang="ko-KR" altLang="en-US" sz="1400" b="1" dirty="0">
                <a:latin typeface="+mn-ea"/>
                <a:ea typeface="+mn-ea"/>
              </a:rPr>
              <a:t>선정</a:t>
            </a:r>
            <a:endParaRPr lang="en-US" altLang="ko-KR" sz="1400" b="1" dirty="0">
              <a:latin typeface="+mn-ea"/>
              <a:ea typeface="+mn-ea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387166" y="5667243"/>
          <a:ext cx="4472866" cy="807516"/>
        </p:xfrm>
        <a:graphic>
          <a:graphicData uri="http://schemas.openxmlformats.org/drawingml/2006/table">
            <a:tbl>
              <a:tblPr/>
              <a:tblGrid>
                <a:gridCol w="56301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6538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5541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6301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6301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6301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69172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점유율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CODE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MODEL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VSMDA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VSMDB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VSMDC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F1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917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32.7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EP-TA200EBE_VE2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917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13.8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SADTAA00012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EP-TA50EWE_VE5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0.48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B7B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/>
          </p:nvPr>
        </p:nvGraphicFramePr>
        <p:xfrm>
          <a:off x="5220075" y="5667243"/>
          <a:ext cx="3672410" cy="807516"/>
        </p:xfrm>
        <a:graphic>
          <a:graphicData uri="http://schemas.openxmlformats.org/drawingml/2006/table">
            <a:tbl>
              <a:tblPr/>
              <a:tblGrid>
                <a:gridCol w="52463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2463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2463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2463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2463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2463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2463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4037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375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점당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C/T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0.81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0.71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0.76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0.65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0.45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0.42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16" name="직사각형 15"/>
          <p:cNvSpPr/>
          <p:nvPr/>
        </p:nvSpPr>
        <p:spPr>
          <a:xfrm>
            <a:off x="423796" y="3742313"/>
            <a:ext cx="8468687" cy="239864"/>
          </a:xfrm>
          <a:prstGeom prst="rect">
            <a:avLst/>
          </a:prstGeom>
          <a:noFill/>
          <a:ln w="22225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연결선: 꺾임 9">
            <a:extLst>
              <a:ext uri="{FF2B5EF4-FFF2-40B4-BE49-F238E27FC236}">
                <a16:creationId xmlns:a16="http://schemas.microsoft.com/office/drawing/2014/main" xmlns="" id="{F4A78F4A-7AB0-4691-8FDE-EA833F5798BA}"/>
              </a:ext>
            </a:extLst>
          </p:cNvPr>
          <p:cNvCxnSpPr>
            <a:cxnSpLocks/>
            <a:stCxn id="16" idx="1"/>
            <a:endCxn id="6" idx="1"/>
          </p:cNvCxnSpPr>
          <p:nvPr/>
        </p:nvCxnSpPr>
        <p:spPr>
          <a:xfrm rot="10800000" flipV="1">
            <a:off x="387166" y="3862245"/>
            <a:ext cx="36630" cy="2208756"/>
          </a:xfrm>
          <a:prstGeom prst="bentConnector3">
            <a:avLst>
              <a:gd name="adj1" fmla="val 724079"/>
            </a:avLst>
          </a:prstGeom>
          <a:ln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405016" y="5365298"/>
            <a:ext cx="4171335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en-US" altLang="ko-KR" sz="1000" b="1" dirty="0">
                <a:latin typeface="+mj-ea"/>
                <a:ea typeface="+mj-ea"/>
              </a:rPr>
              <a:t>21</a:t>
            </a:r>
            <a:r>
              <a:rPr lang="ko-KR" altLang="en-US" sz="1000" b="1" dirty="0">
                <a:latin typeface="+mj-ea"/>
                <a:ea typeface="+mj-ea"/>
              </a:rPr>
              <a:t>년 개선방향 </a:t>
            </a:r>
            <a:r>
              <a:rPr lang="en-US" altLang="ko-KR" sz="1000" b="1" dirty="0">
                <a:solidFill>
                  <a:srgbClr val="0000FF"/>
                </a:solidFill>
                <a:latin typeface="+mj-ea"/>
                <a:ea typeface="+mj-ea"/>
              </a:rPr>
              <a:t>(MODEL </a:t>
            </a:r>
            <a:r>
              <a:rPr lang="ko-KR" altLang="en-US" sz="1000" b="1" dirty="0">
                <a:solidFill>
                  <a:srgbClr val="0000FF"/>
                </a:solidFill>
                <a:latin typeface="+mj-ea"/>
                <a:ea typeface="+mj-ea"/>
              </a:rPr>
              <a:t>별 </a:t>
            </a:r>
            <a:r>
              <a:rPr lang="en-US" altLang="ko-KR" sz="1000" b="1" dirty="0">
                <a:solidFill>
                  <a:srgbClr val="0000FF"/>
                </a:solidFill>
                <a:latin typeface="+mj-ea"/>
                <a:ea typeface="+mj-ea"/>
              </a:rPr>
              <a:t>LINE </a:t>
            </a:r>
            <a:r>
              <a:rPr lang="ko-KR" altLang="en-US" sz="1000" b="1" dirty="0">
                <a:solidFill>
                  <a:srgbClr val="0000FF"/>
                </a:solidFill>
                <a:latin typeface="+mj-ea"/>
                <a:ea typeface="+mj-ea"/>
              </a:rPr>
              <a:t>점당 </a:t>
            </a:r>
            <a:r>
              <a:rPr lang="en-US" altLang="ko-KR" sz="1000" b="1" dirty="0">
                <a:solidFill>
                  <a:srgbClr val="0000FF"/>
                </a:solidFill>
                <a:latin typeface="+mj-ea"/>
                <a:ea typeface="+mj-ea"/>
              </a:rPr>
              <a:t>C/T </a:t>
            </a:r>
            <a:r>
              <a:rPr lang="ko-KR" altLang="en-US" sz="1000" b="1" dirty="0">
                <a:solidFill>
                  <a:srgbClr val="0000FF"/>
                </a:solidFill>
                <a:latin typeface="+mj-ea"/>
                <a:ea typeface="+mj-ea"/>
              </a:rPr>
              <a:t>차이점 검토 개선 활동</a:t>
            </a:r>
            <a:r>
              <a:rPr lang="en-US" altLang="ko-KR" sz="1000" b="1" dirty="0">
                <a:latin typeface="+mj-ea"/>
                <a:ea typeface="+mj-ea"/>
              </a:rPr>
              <a:t>)</a:t>
            </a:r>
            <a:endParaRPr lang="en-US" altLang="ko-KR" sz="1000" b="1" dirty="0">
              <a:latin typeface="+mn-ea"/>
              <a:ea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5148064" y="5365298"/>
            <a:ext cx="3935693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효과 검증 </a:t>
            </a:r>
            <a:r>
              <a:rPr lang="en-US" altLang="ko-KR" sz="1000" b="1" dirty="0">
                <a:latin typeface="+mj-ea"/>
                <a:ea typeface="+mj-ea"/>
              </a:rPr>
              <a:t>(</a:t>
            </a:r>
            <a:r>
              <a:rPr lang="en-US" altLang="ko-KR" sz="1000" b="1" dirty="0">
                <a:solidFill>
                  <a:srgbClr val="0000FF"/>
                </a:solidFill>
                <a:latin typeface="+mj-ea"/>
                <a:ea typeface="+mj-ea"/>
              </a:rPr>
              <a:t>A-LINE </a:t>
            </a:r>
            <a:r>
              <a:rPr lang="ko-KR" altLang="en-US" sz="1000" b="1" dirty="0">
                <a:solidFill>
                  <a:srgbClr val="0000FF"/>
                </a:solidFill>
                <a:latin typeface="+mj-ea"/>
                <a:ea typeface="+mj-ea"/>
              </a:rPr>
              <a:t>설비 </a:t>
            </a:r>
            <a:r>
              <a:rPr lang="en-US" altLang="ko-KR" sz="1000" b="1" dirty="0">
                <a:solidFill>
                  <a:srgbClr val="0000FF"/>
                </a:solidFill>
                <a:latin typeface="+mj-ea"/>
                <a:ea typeface="+mj-ea"/>
              </a:rPr>
              <a:t>9</a:t>
            </a:r>
            <a:r>
              <a:rPr lang="ko-KR" altLang="en-US" sz="1000" b="1" dirty="0">
                <a:solidFill>
                  <a:srgbClr val="0000FF"/>
                </a:solidFill>
                <a:latin typeface="+mj-ea"/>
                <a:ea typeface="+mj-ea"/>
              </a:rPr>
              <a:t>월 성능복원 </a:t>
            </a:r>
            <a:r>
              <a:rPr lang="en-US" altLang="ko-KR" sz="1000" b="1" dirty="0">
                <a:solidFill>
                  <a:srgbClr val="0000FF"/>
                </a:solidFill>
                <a:latin typeface="+mj-ea"/>
                <a:ea typeface="+mj-ea"/>
              </a:rPr>
              <a:t>50%</a:t>
            </a:r>
            <a:r>
              <a:rPr lang="ko-KR" altLang="en-US" sz="1000" b="1" dirty="0">
                <a:solidFill>
                  <a:srgbClr val="0000FF"/>
                </a:solidFill>
                <a:latin typeface="+mj-ea"/>
                <a:ea typeface="+mj-ea"/>
              </a:rPr>
              <a:t>진행 </a:t>
            </a:r>
            <a:r>
              <a:rPr lang="en-US" altLang="ko-KR" sz="1000" b="1" dirty="0">
                <a:solidFill>
                  <a:srgbClr val="0000FF"/>
                </a:solidFill>
                <a:latin typeface="+mj-ea"/>
                <a:ea typeface="+mj-ea"/>
              </a:rPr>
              <a:t>21</a:t>
            </a:r>
            <a:r>
              <a:rPr lang="ko-KR" altLang="en-US" sz="1000" b="1" dirty="0">
                <a:solidFill>
                  <a:srgbClr val="0000FF"/>
                </a:solidFill>
                <a:latin typeface="+mj-ea"/>
                <a:ea typeface="+mj-ea"/>
              </a:rPr>
              <a:t>년도 확대</a:t>
            </a:r>
            <a:r>
              <a:rPr lang="en-US" altLang="ko-KR" sz="1000" b="1" dirty="0">
                <a:latin typeface="+mj-ea"/>
                <a:ea typeface="+mj-ea"/>
              </a:rPr>
              <a:t>)</a:t>
            </a:r>
            <a:r>
              <a:rPr lang="ko-KR" altLang="en-US" sz="1000" b="1" dirty="0">
                <a:latin typeface="+mj-ea"/>
                <a:ea typeface="+mj-ea"/>
              </a:rPr>
              <a:t>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3203847" y="5951069"/>
            <a:ext cx="504057" cy="239864"/>
          </a:xfrm>
          <a:prstGeom prst="rect">
            <a:avLst/>
          </a:prstGeom>
          <a:noFill/>
          <a:ln w="2222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꺾인 연결선 18"/>
          <p:cNvCxnSpPr>
            <a:stCxn id="22" idx="0"/>
            <a:endCxn id="12" idx="1"/>
          </p:cNvCxnSpPr>
          <p:nvPr/>
        </p:nvCxnSpPr>
        <p:spPr>
          <a:xfrm rot="16200000" flipH="1">
            <a:off x="4278009" y="5128936"/>
            <a:ext cx="119932" cy="1764199"/>
          </a:xfrm>
          <a:prstGeom prst="bentConnector4">
            <a:avLst>
              <a:gd name="adj1" fmla="val -245557"/>
              <a:gd name="adj2" fmla="val 84226"/>
            </a:avLst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94050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251524" y="813867"/>
            <a:ext cx="172273" cy="2027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TextBox 5"/>
          <p:cNvSpPr txBox="1"/>
          <p:nvPr/>
        </p:nvSpPr>
        <p:spPr>
          <a:xfrm>
            <a:off x="251524" y="116632"/>
            <a:ext cx="6768754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</a:rPr>
              <a:t>5.</a:t>
            </a:r>
            <a:r>
              <a:rPr lang="en-US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  <a:ea typeface="맑은 고딕" pitchFamily="50"/>
              </a:rPr>
              <a:t> IMT</a:t>
            </a:r>
            <a:r>
              <a:rPr lang="ko-KR" altLang="en-US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  <a:ea typeface="맑은 고딕" pitchFamily="50"/>
              </a:rPr>
              <a:t> 생산성 향상 </a:t>
            </a:r>
            <a:endParaRPr lang="ko-KR" altLang="en-US" sz="2800" b="1" kern="0" dirty="0">
              <a:solidFill>
                <a:schemeClr val="bg1">
                  <a:lumMod val="75000"/>
                </a:schemeClr>
              </a:solidFill>
              <a:latin typeface="맑은 고딕" pitchFamily="5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DC5ABBA-B9D9-4234-A002-A3488FD08ABD}"/>
              </a:ext>
            </a:extLst>
          </p:cNvPr>
          <p:cNvSpPr txBox="1"/>
          <p:nvPr/>
        </p:nvSpPr>
        <p:spPr>
          <a:xfrm>
            <a:off x="423797" y="785230"/>
            <a:ext cx="44069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n-ea"/>
                <a:ea typeface="+mn-ea"/>
              </a:rPr>
              <a:t>5-3. AXIAL </a:t>
            </a:r>
            <a:r>
              <a:rPr lang="en-US" altLang="ko-KR" sz="1400" b="1" dirty="0">
                <a:latin typeface="+mn-ea"/>
              </a:rPr>
              <a:t>WORST LINE &amp; MODEL </a:t>
            </a:r>
            <a:r>
              <a:rPr lang="ko-KR" altLang="en-US" sz="1400" b="1" dirty="0">
                <a:latin typeface="+mn-ea"/>
              </a:rPr>
              <a:t>유실 개선 과제</a:t>
            </a:r>
            <a:endParaRPr lang="ko-KR" altLang="en-US" sz="1400" b="1" dirty="0">
              <a:latin typeface="+mn-ea"/>
              <a:ea typeface="+mn-ea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179512" y="1267292"/>
          <a:ext cx="4680522" cy="1369620"/>
        </p:xfrm>
        <a:graphic>
          <a:graphicData uri="http://schemas.openxmlformats.org/drawingml/2006/table">
            <a:tbl>
              <a:tblPr/>
              <a:tblGrid>
                <a:gridCol w="47283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8392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403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966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9667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9667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96675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596675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</a:tblGrid>
              <a:tr h="273924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누적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VAA01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VAA02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VAA03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VAA04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VAA05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3924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Axial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평가가동율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74.5%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72.1%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77.0%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78.6%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69.2%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78.5%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7392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순간정지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17.3%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13.6%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11.7%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7392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설비고장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9.4%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13.3%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9.8%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7392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기종변경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xmlns="" id="{1A106EF8-4A8F-4AD9-BF75-43B63656B888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860034" y="1196752"/>
          <a:ext cx="4104454" cy="14401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직사각형 3"/>
          <p:cNvSpPr/>
          <p:nvPr/>
        </p:nvSpPr>
        <p:spPr>
          <a:xfrm>
            <a:off x="3655971" y="1267292"/>
            <a:ext cx="1224136" cy="136962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5061248" y="2636912"/>
            <a:ext cx="3959738" cy="230832"/>
          </a:xfrm>
          <a:prstGeom prst="rect">
            <a:avLst/>
          </a:prstGeom>
          <a:gradFill>
            <a:gsLst>
              <a:gs pos="0">
                <a:srgbClr val="F79646">
                  <a:lumMod val="5000"/>
                  <a:lumOff val="95000"/>
                </a:srgbClr>
              </a:gs>
              <a:gs pos="74000">
                <a:srgbClr val="F79646">
                  <a:lumMod val="45000"/>
                  <a:lumOff val="55000"/>
                </a:srgbClr>
              </a:gs>
              <a:gs pos="83000">
                <a:srgbClr val="F79646">
                  <a:lumMod val="45000"/>
                  <a:lumOff val="55000"/>
                </a:srgbClr>
              </a:gs>
              <a:gs pos="100000">
                <a:srgbClr val="F79646">
                  <a:lumMod val="30000"/>
                  <a:lumOff val="70000"/>
                </a:srgbClr>
              </a:gs>
            </a:gsLst>
            <a:lin ang="5400000" scaled="1"/>
          </a:gradFill>
        </p:spPr>
        <p:txBody>
          <a:bodyPr wrap="none" rtlCol="0">
            <a:spAutoFit/>
          </a:bodyPr>
          <a:lstStyle/>
          <a:p>
            <a:r>
              <a:rPr lang="en-US" altLang="ko-KR" sz="900" b="1" dirty="0">
                <a:solidFill>
                  <a:srgbClr val="FF0000"/>
                </a:solidFill>
                <a:latin typeface="+mj-ea"/>
                <a:ea typeface="+mj-ea"/>
              </a:rPr>
              <a:t>※ VCD88 </a:t>
            </a:r>
            <a:r>
              <a:rPr lang="ko-KR" altLang="en-US" sz="900" b="1" dirty="0">
                <a:solidFill>
                  <a:srgbClr val="FF0000"/>
                </a:solidFill>
                <a:latin typeface="+mj-ea"/>
                <a:ea typeface="+mj-ea"/>
              </a:rPr>
              <a:t>고장 자체 조치불가 </a:t>
            </a:r>
            <a:r>
              <a:rPr lang="en-US" altLang="ko-KR" sz="900" b="1" dirty="0">
                <a:solidFill>
                  <a:srgbClr val="FF0000"/>
                </a:solidFill>
                <a:latin typeface="+mj-ea"/>
                <a:ea typeface="+mj-ea"/>
              </a:rPr>
              <a:t>12</a:t>
            </a:r>
            <a:r>
              <a:rPr lang="ko-KR" altLang="en-US" sz="900" b="1" dirty="0">
                <a:solidFill>
                  <a:srgbClr val="FF0000"/>
                </a:solidFill>
                <a:latin typeface="+mj-ea"/>
                <a:ea typeface="+mj-ea"/>
              </a:rPr>
              <a:t>월 매각진행</a:t>
            </a:r>
            <a:r>
              <a:rPr lang="en-US" altLang="ko-KR" sz="900" b="1" dirty="0">
                <a:solidFill>
                  <a:srgbClr val="FF0000"/>
                </a:solidFill>
                <a:latin typeface="+mj-ea"/>
                <a:ea typeface="+mj-ea"/>
              </a:rPr>
              <a:t>(05-LINE 5</a:t>
            </a:r>
            <a:r>
              <a:rPr lang="ko-KR" altLang="en-US" sz="900" b="1" dirty="0">
                <a:solidFill>
                  <a:srgbClr val="FF0000"/>
                </a:solidFill>
                <a:latin typeface="+mj-ea"/>
                <a:ea typeface="+mj-ea"/>
              </a:rPr>
              <a:t>월 이후 비 가동</a:t>
            </a:r>
            <a:r>
              <a:rPr lang="en-US" altLang="ko-KR" sz="900" b="1" dirty="0">
                <a:solidFill>
                  <a:srgbClr val="FF0000"/>
                </a:solidFill>
                <a:latin typeface="+mj-ea"/>
                <a:ea typeface="+mj-ea"/>
              </a:rPr>
              <a:t>)</a:t>
            </a:r>
            <a:endParaRPr lang="ko-KR" altLang="en-US" sz="9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cxnSp>
        <p:nvCxnSpPr>
          <p:cNvPr id="7" name="꺾인 연결선 6"/>
          <p:cNvCxnSpPr>
            <a:stCxn id="4" idx="2"/>
            <a:endCxn id="12" idx="1"/>
          </p:cNvCxnSpPr>
          <p:nvPr/>
        </p:nvCxnSpPr>
        <p:spPr>
          <a:xfrm rot="16200000" flipH="1">
            <a:off x="4606935" y="2298015"/>
            <a:ext cx="115416" cy="793209"/>
          </a:xfrm>
          <a:prstGeom prst="bentConnector2">
            <a:avLst/>
          </a:prstGeom>
          <a:ln w="158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179512" y="3068960"/>
          <a:ext cx="8640957" cy="749035"/>
        </p:xfrm>
        <a:graphic>
          <a:graphicData uri="http://schemas.openxmlformats.org/drawingml/2006/table">
            <a:tbl>
              <a:tblPr/>
              <a:tblGrid>
                <a:gridCol w="66468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664689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</a:tblGrid>
              <a:tr h="168742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marL="8792" marR="8792" marT="8792" marB="0" anchor="ctr">
                    <a:lnL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누적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en-US" altLang="ko-KR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054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9343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VAA01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평가가동율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72.1%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LINE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변경</a:t>
                      </a:r>
                      <a:b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LAY OUT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71.2%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67.5%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69.5%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56.6%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69.5%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68.5%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70.7%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79.2%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83.7%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934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순간정지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17.3%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22.9%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20.7%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24.2%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24.5%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20.5%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20.1%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16.7%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10.9%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10.1%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9343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설비고장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10.6%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5.9%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11.8%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6.3%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18.9%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10.0%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11.5%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12.6%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10.0%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6.2%</a:t>
                      </a:r>
                    </a:p>
                  </a:txBody>
                  <a:tcPr marL="8792" marR="8792" marT="8792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179512" y="2787534"/>
            <a:ext cx="1184940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en-US" altLang="ko-KR" sz="1000" b="1" dirty="0">
                <a:latin typeface="+mj-ea"/>
                <a:ea typeface="+mj-ea"/>
              </a:rPr>
              <a:t>WORST LINE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21005554-B5CE-4CAC-806E-F2FC4ED7A7CD}"/>
              </a:ext>
            </a:extLst>
          </p:cNvPr>
          <p:cNvSpPr/>
          <p:nvPr/>
        </p:nvSpPr>
        <p:spPr>
          <a:xfrm>
            <a:off x="179512" y="3873912"/>
            <a:ext cx="865182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200" dirty="0">
                <a:latin typeface="+mn-ea"/>
              </a:rPr>
              <a:t>정비 활동을 진행하며 설비 문제점 개선 </a:t>
            </a:r>
            <a:r>
              <a:rPr lang="en-US" altLang="ko-KR" sz="1200" dirty="0">
                <a:latin typeface="+mn-ea"/>
              </a:rPr>
              <a:t>Point </a:t>
            </a:r>
            <a:r>
              <a:rPr lang="ko-KR" altLang="en-US" sz="1200" dirty="0">
                <a:latin typeface="+mn-ea"/>
              </a:rPr>
              <a:t>선정 성능 복원 개선 진행</a:t>
            </a:r>
            <a:r>
              <a:rPr lang="en-US" altLang="ko-KR" sz="1200" dirty="0">
                <a:latin typeface="+mn-ea"/>
              </a:rPr>
              <a:t>.</a:t>
            </a:r>
            <a:r>
              <a:rPr lang="ko-KR" altLang="en-US" sz="1200" dirty="0">
                <a:latin typeface="+mn-ea"/>
              </a:rPr>
              <a:t> </a:t>
            </a:r>
            <a:r>
              <a:rPr lang="en-US" altLang="ko-KR" sz="1200" dirty="0">
                <a:latin typeface="+mn-ea"/>
              </a:rPr>
              <a:t>(</a:t>
            </a:r>
            <a:r>
              <a:rPr lang="ko-KR" altLang="en-US" sz="1200" dirty="0">
                <a:latin typeface="+mn-ea"/>
              </a:rPr>
              <a:t>핵심 노화 </a:t>
            </a:r>
            <a:r>
              <a:rPr lang="en-US" altLang="ko-KR" sz="1200" dirty="0">
                <a:latin typeface="+mn-ea"/>
              </a:rPr>
              <a:t>PART </a:t>
            </a:r>
            <a:r>
              <a:rPr lang="ko-KR" altLang="en-US" sz="1200" dirty="0">
                <a:latin typeface="+mn-ea"/>
              </a:rPr>
              <a:t>교체</a:t>
            </a:r>
            <a:r>
              <a:rPr lang="en-US" altLang="ko-KR" sz="1200" dirty="0">
                <a:latin typeface="+mn-ea"/>
              </a:rPr>
              <a:t>/</a:t>
            </a:r>
            <a:r>
              <a:rPr lang="ko-KR" altLang="en-US" sz="1200" dirty="0">
                <a:latin typeface="+mn-ea"/>
              </a:rPr>
              <a:t>정밀조정</a:t>
            </a:r>
            <a:r>
              <a:rPr lang="en-US" altLang="ko-KR" sz="1200" dirty="0">
                <a:latin typeface="+mn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1200" dirty="0">
                <a:latin typeface="+mn-ea"/>
              </a:rPr>
              <a:t>     </a:t>
            </a:r>
            <a:r>
              <a:rPr lang="ko-KR" altLang="en-US" sz="1200" dirty="0">
                <a:latin typeface="+mn-ea"/>
              </a:rPr>
              <a:t>→ </a:t>
            </a:r>
            <a:r>
              <a:rPr lang="en-US" altLang="ko-KR" sz="1200" dirty="0">
                <a:latin typeface="+mn-ea"/>
              </a:rPr>
              <a:t>VAA01 LINE </a:t>
            </a:r>
            <a:r>
              <a:rPr lang="ko-KR" altLang="en-US" sz="1200" dirty="0">
                <a:latin typeface="+mn-ea"/>
              </a:rPr>
              <a:t>정비 조정 수치 중점 유지관리 진행</a:t>
            </a:r>
            <a:r>
              <a:rPr lang="en-US" altLang="ko-KR" sz="1200" dirty="0">
                <a:latin typeface="+mn-ea"/>
              </a:rPr>
              <a:t>.</a:t>
            </a:r>
            <a:r>
              <a:rPr lang="ko-KR" altLang="en-US" sz="1200" dirty="0">
                <a:latin typeface="+mn-ea"/>
              </a:rPr>
              <a:t> 전월대비 효율 </a:t>
            </a:r>
            <a:r>
              <a:rPr lang="en-US" altLang="ko-KR" sz="1200" b="1" dirty="0">
                <a:solidFill>
                  <a:schemeClr val="accent5"/>
                </a:solidFill>
                <a:latin typeface="+mn-ea"/>
              </a:rPr>
              <a:t>10% </a:t>
            </a:r>
            <a:r>
              <a:rPr lang="ko-KR" altLang="en-US" sz="1200" b="1" dirty="0">
                <a:solidFill>
                  <a:schemeClr val="accent5"/>
                </a:solidFill>
                <a:latin typeface="+mn-ea"/>
              </a:rPr>
              <a:t>↑ </a:t>
            </a:r>
            <a:r>
              <a:rPr lang="ko-KR" altLang="en-US" sz="1200" dirty="0">
                <a:latin typeface="+mn-ea"/>
              </a:rPr>
              <a:t>순간정지 유실 </a:t>
            </a:r>
            <a:r>
              <a:rPr lang="en-US" altLang="ko-KR" sz="1200" b="1" dirty="0">
                <a:solidFill>
                  <a:schemeClr val="accent5"/>
                </a:solidFill>
                <a:latin typeface="+mn-ea"/>
              </a:rPr>
              <a:t>45% </a:t>
            </a:r>
            <a:r>
              <a:rPr lang="ko-KR" altLang="en-US" sz="1200" b="1" dirty="0">
                <a:solidFill>
                  <a:schemeClr val="accent5"/>
                </a:solidFill>
                <a:latin typeface="+mn-ea"/>
              </a:rPr>
              <a:t>↓ </a:t>
            </a:r>
            <a:r>
              <a:rPr lang="ko-KR" altLang="en-US" sz="1200" dirty="0">
                <a:latin typeface="+mn-ea"/>
              </a:rPr>
              <a:t>효과</a:t>
            </a:r>
            <a:endParaRPr lang="en-US" altLang="ko-KR" sz="1200" dirty="0">
              <a:latin typeface="+mn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898212" y="1267291"/>
            <a:ext cx="585556" cy="136962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꺾인 연결선 19"/>
          <p:cNvCxnSpPr>
            <a:stCxn id="19" idx="2"/>
          </p:cNvCxnSpPr>
          <p:nvPr/>
        </p:nvCxnSpPr>
        <p:spPr>
          <a:xfrm rot="5400000">
            <a:off x="1642485" y="2405040"/>
            <a:ext cx="316634" cy="780376"/>
          </a:xfrm>
          <a:prstGeom prst="bentConnector2">
            <a:avLst/>
          </a:prstGeom>
          <a:ln w="158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7524327" y="3064095"/>
            <a:ext cx="1296141" cy="753900"/>
          </a:xfrm>
          <a:prstGeom prst="rect">
            <a:avLst/>
          </a:prstGeom>
          <a:solidFill>
            <a:schemeClr val="accent3">
              <a:lumMod val="20000"/>
              <a:lumOff val="80000"/>
              <a:alpha val="20000"/>
            </a:schemeClr>
          </a:solidFill>
          <a:ln>
            <a:solidFill>
              <a:schemeClr val="accent3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/>
          </p:nvPr>
        </p:nvGraphicFramePr>
        <p:xfrm>
          <a:off x="179513" y="4748610"/>
          <a:ext cx="4088525" cy="838200"/>
        </p:xfrm>
        <a:graphic>
          <a:graphicData uri="http://schemas.openxmlformats.org/drawingml/2006/table">
            <a:tbl>
              <a:tblPr/>
              <a:tblGrid>
                <a:gridCol w="81770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1770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81770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81770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1770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MAKER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설비명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SERIAL_NO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제작일자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사용년수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09550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Panasonic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AVK3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70KV0083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2007-01-01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000" b="0" i="0" u="none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  <a:r>
                        <a:rPr lang="ko-KR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095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AVK2B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03XA00363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2003-01-01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000" b="0" i="0" u="none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</a:t>
                      </a:r>
                      <a:r>
                        <a:rPr lang="ko-KR" altLang="en-US" sz="1000" b="0" i="0" u="none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0955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AVK3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70KV0104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2007-08-13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altLang="ko-KR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  <a:r>
                        <a:rPr lang="ko-KR" altLang="en-US" sz="10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BC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173234" y="4497407"/>
            <a:ext cx="1374094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en-US" altLang="ko-KR" sz="1000" b="1" dirty="0">
                <a:latin typeface="+mj-ea"/>
                <a:ea typeface="+mj-ea"/>
              </a:rPr>
              <a:t>AXIAL </a:t>
            </a:r>
            <a:r>
              <a:rPr lang="ko-KR" altLang="en-US" sz="1000" b="1" dirty="0">
                <a:latin typeface="+mj-ea"/>
                <a:ea typeface="+mj-ea"/>
              </a:rPr>
              <a:t>설비 현황</a:t>
            </a:r>
            <a:r>
              <a:rPr lang="en-US" altLang="ko-KR" sz="1000" b="1" dirty="0">
                <a:latin typeface="+mj-ea"/>
                <a:ea typeface="+mj-ea"/>
              </a:rPr>
              <a:t>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/>
          </p:nvPr>
        </p:nvGraphicFramePr>
        <p:xfrm>
          <a:off x="4499992" y="4497407"/>
          <a:ext cx="4278564" cy="1295400"/>
        </p:xfrm>
        <a:graphic>
          <a:graphicData uri="http://schemas.openxmlformats.org/drawingml/2006/table">
            <a:tbl>
              <a:tblPr/>
              <a:tblGrid>
                <a:gridCol w="142618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261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2618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5448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주요 </a:t>
                      </a: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B-LINE AVK2B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C-LINE AVK3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544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Cutter unit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544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'Insertion 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544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'Anvil unit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544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Chuck unit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77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544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Slider unit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5448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'Conveyor 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15448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비용</a:t>
                      </a:r>
                      <a:r>
                        <a:rPr lang="en-US" altLang="ko-KR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USD)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17,365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14,982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21" name="표 20"/>
          <p:cNvGraphicFramePr>
            <a:graphicFrameLocks noGrp="1"/>
          </p:cNvGraphicFramePr>
          <p:nvPr>
            <p:extLst/>
          </p:nvPr>
        </p:nvGraphicFramePr>
        <p:xfrm>
          <a:off x="176019" y="6165131"/>
          <a:ext cx="4114806" cy="308610"/>
        </p:xfrm>
        <a:graphic>
          <a:graphicData uri="http://schemas.openxmlformats.org/drawingml/2006/table">
            <a:tbl>
              <a:tblPr/>
              <a:tblGrid>
                <a:gridCol w="41148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336666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</a:tblGrid>
              <a:tr h="1543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54305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15%</a:t>
                      </a:r>
                    </a:p>
                  </a:txBody>
                  <a:tcPr marL="7014" marR="7014" marT="7014" marB="0" anchor="ctr">
                    <a:lnL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0808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cxnSp>
        <p:nvCxnSpPr>
          <p:cNvPr id="25" name="꺾인 연결선 24"/>
          <p:cNvCxnSpPr/>
          <p:nvPr/>
        </p:nvCxnSpPr>
        <p:spPr>
          <a:xfrm flipV="1">
            <a:off x="4268038" y="6192549"/>
            <a:ext cx="231953" cy="11677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961772" y="5143738"/>
            <a:ext cx="3306266" cy="443072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0" name="꺾인 연결선 29"/>
          <p:cNvCxnSpPr>
            <a:stCxn id="29" idx="3"/>
            <a:endCxn id="5" idx="1"/>
          </p:cNvCxnSpPr>
          <p:nvPr/>
        </p:nvCxnSpPr>
        <p:spPr>
          <a:xfrm flipV="1">
            <a:off x="4268038" y="5145107"/>
            <a:ext cx="231954" cy="220167"/>
          </a:xfrm>
          <a:prstGeom prst="bentConnector3">
            <a:avLst>
              <a:gd name="adj1" fmla="val 50000"/>
            </a:avLst>
          </a:prstGeom>
          <a:ln w="15875"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173234" y="5918910"/>
            <a:ext cx="1787669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en-US" altLang="ko-KR" sz="1000" b="1" dirty="0">
                <a:latin typeface="+mj-ea"/>
                <a:ea typeface="+mj-ea"/>
              </a:rPr>
              <a:t>21</a:t>
            </a:r>
            <a:r>
              <a:rPr lang="ko-KR" altLang="en-US" sz="1000" b="1" dirty="0">
                <a:latin typeface="+mj-ea"/>
                <a:ea typeface="+mj-ea"/>
              </a:rPr>
              <a:t>년 실행 목표 유실</a:t>
            </a:r>
            <a:r>
              <a:rPr lang="en-US" altLang="ko-KR" sz="1000" b="1" dirty="0">
                <a:latin typeface="+mj-ea"/>
                <a:ea typeface="+mj-ea"/>
              </a:rPr>
              <a:t>(%)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BC53C004-A966-42FE-B07C-4E8A58E94BBA}"/>
              </a:ext>
            </a:extLst>
          </p:cNvPr>
          <p:cNvSpPr txBox="1"/>
          <p:nvPr/>
        </p:nvSpPr>
        <p:spPr>
          <a:xfrm>
            <a:off x="116318" y="5606153"/>
            <a:ext cx="3689170" cy="293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000" b="1" dirty="0">
                <a:solidFill>
                  <a:srgbClr val="0000FF"/>
                </a:solidFill>
                <a:latin typeface="+mn-ea"/>
                <a:ea typeface="+mn-ea"/>
              </a:rPr>
              <a:t>노후 설비 성능 복원 계획 년 초 집행 예산안 선정</a:t>
            </a:r>
            <a:r>
              <a:rPr lang="ko-KR" altLang="en-US" sz="1000" dirty="0">
                <a:solidFill>
                  <a:srgbClr val="0000FF"/>
                </a:solidFill>
                <a:latin typeface="+mn-ea"/>
                <a:ea typeface="+mn-ea"/>
              </a:rPr>
              <a:t> 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xmlns="" id="{8F2520BF-1977-4EA2-AADD-DBBD9ECBA052}"/>
              </a:ext>
            </a:extLst>
          </p:cNvPr>
          <p:cNvGrpSpPr/>
          <p:nvPr/>
        </p:nvGrpSpPr>
        <p:grpSpPr>
          <a:xfrm>
            <a:off x="7005442" y="748906"/>
            <a:ext cx="1866898" cy="430243"/>
            <a:chOff x="7987618" y="2782672"/>
            <a:chExt cx="3533823" cy="1012874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xmlns="" id="{4EACE545-415E-4048-BA54-29FF5ADCCB1D}"/>
                </a:ext>
              </a:extLst>
            </p:cNvPr>
            <p:cNvSpPr/>
            <p:nvPr/>
          </p:nvSpPr>
          <p:spPr>
            <a:xfrm>
              <a:off x="9073217" y="2782672"/>
              <a:ext cx="2448224" cy="1012874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xmlns="" id="{00256B0C-5938-4850-A529-32655A266D0C}"/>
                </a:ext>
              </a:extLst>
            </p:cNvPr>
            <p:cNvSpPr/>
            <p:nvPr/>
          </p:nvSpPr>
          <p:spPr>
            <a:xfrm>
              <a:off x="7987618" y="2782672"/>
              <a:ext cx="1729710" cy="101287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n>
                    <a:solidFill>
                      <a:srgbClr val="0E4EAA">
                        <a:shade val="50000"/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Bebas" pitchFamily="2" charset="0"/>
                </a:rPr>
                <a:t>성능복원</a:t>
              </a:r>
              <a:endParaRPr lang="en-US" altLang="ko-KR" sz="1000" dirty="0">
                <a:ln>
                  <a:solidFill>
                    <a:srgbClr val="0E4EAA">
                      <a:shade val="50000"/>
                      <a:alpha val="0"/>
                    </a:srgbClr>
                  </a:solidFill>
                </a:ln>
                <a:solidFill>
                  <a:srgbClr val="FFFFFF"/>
                </a:solidFill>
                <a:latin typeface="Bebas" pitchFamily="2" charset="0"/>
              </a:endParaRPr>
            </a:p>
            <a:p>
              <a:pPr algn="ctr"/>
              <a:r>
                <a:rPr lang="en-US" altLang="ko-KR" sz="1000" dirty="0">
                  <a:ln>
                    <a:solidFill>
                      <a:srgbClr val="0E4EAA">
                        <a:shade val="50000"/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Bebas" pitchFamily="2" charset="0"/>
                </a:rPr>
                <a:t>LIST</a:t>
              </a:r>
              <a:endParaRPr lang="ko-KR" altLang="en-US" sz="1000" dirty="0"/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>
            <p:extLst/>
          </p:nvPr>
        </p:nvGraphicFramePr>
        <p:xfrm>
          <a:off x="4499990" y="5850806"/>
          <a:ext cx="4278564" cy="628650"/>
        </p:xfrm>
        <a:graphic>
          <a:graphicData uri="http://schemas.openxmlformats.org/drawingml/2006/table">
            <a:tbl>
              <a:tblPr/>
              <a:tblGrid>
                <a:gridCol w="71309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1309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1309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1309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1309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71309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191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실적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목표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개선</a:t>
                      </a:r>
                      <a:b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예상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CAPA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증가</a:t>
                      </a:r>
                      <a:b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점수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개선 효과비용</a:t>
                      </a:r>
                      <a:b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(VND)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25.50%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15.00%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316,099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113,630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16,917,650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258,077,450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7472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5835004"/>
              </p:ext>
            </p:extLst>
          </p:nvPr>
        </p:nvGraphicFramePr>
        <p:xfrm>
          <a:off x="251520" y="836613"/>
          <a:ext cx="8568952" cy="5579898"/>
        </p:xfrm>
        <a:graphic>
          <a:graphicData uri="http://schemas.openxmlformats.org/drawingml/2006/table">
            <a:tbl>
              <a:tblPr/>
              <a:tblGrid>
                <a:gridCol w="42844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2844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83966">
                <a:tc>
                  <a:txBody>
                    <a:bodyPr/>
                    <a:lstStyle/>
                    <a:p>
                      <a:pPr marL="0" algn="l" defTabSz="914400" rtl="0" eaLnBrk="1" latinLnBrk="1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과제등급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과제 </a:t>
                      </a:r>
                      <a:r>
                        <a:rPr lang="en-US" altLang="ko-KR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No.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396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</a:t>
                      </a:r>
                      <a:r>
                        <a:rPr lang="ko-KR" altLang="en-US" sz="1000" b="1" kern="1200" dirty="0" err="1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과제명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 </a:t>
                      </a:r>
                      <a:r>
                        <a:rPr lang="en-US" altLang="ko-KR" sz="1000" kern="1200" dirty="0">
                          <a:solidFill>
                            <a:srgbClr val="0000FF"/>
                          </a:solidFill>
                          <a:latin typeface="+mn-ea"/>
                          <a:ea typeface="+mn-ea"/>
                          <a:cs typeface="+mn-cs"/>
                        </a:rPr>
                        <a:t>RADIAL</a:t>
                      </a:r>
                      <a:r>
                        <a:rPr lang="ko-KR" altLang="en-US" sz="1050" kern="1200" baseline="0" dirty="0">
                          <a:solidFill>
                            <a:srgbClr val="0000FF"/>
                          </a:solidFill>
                          <a:latin typeface="+mn-ea"/>
                          <a:ea typeface="+mn-ea"/>
                          <a:cs typeface="+mn-cs"/>
                        </a:rPr>
                        <a:t> 설비 유실 개선을 통한 효율 향상</a:t>
                      </a:r>
                      <a:endParaRPr lang="ko-KR" altLang="en-US" sz="1050" b="0" kern="1200" dirty="0">
                        <a:solidFill>
                          <a:srgbClr val="0000FF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□ 추진기간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: 2020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11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~</a:t>
                      </a:r>
                      <a:r>
                        <a:rPr lang="en-US" altLang="ko-KR" sz="1000" kern="1200" baseline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2021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년 </a:t>
                      </a:r>
                      <a:r>
                        <a:rPr lang="en-US" altLang="ko-KR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10</a:t>
                      </a:r>
                      <a:r>
                        <a:rPr lang="ko-KR" altLang="en-US" sz="100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월 </a:t>
                      </a: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3966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추진리더</a:t>
                      </a: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000" dirty="0" smtClean="0">
                          <a:latin typeface="+mn-ea"/>
                          <a:ea typeface="+mn-ea"/>
                        </a:rPr>
                        <a:t>김남수 과장</a:t>
                      </a:r>
                      <a:endParaRPr lang="ko-KR" altLang="en-US" sz="100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45151" marR="45151" marT="45147" marB="45147" anchor="ctr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</a:t>
                      </a:r>
                      <a:r>
                        <a:rPr lang="ko-KR" altLang="en-US" sz="1000" b="1" dirty="0" err="1">
                          <a:latin typeface="+mn-ea"/>
                          <a:ea typeface="+mn-ea"/>
                        </a:rPr>
                        <a:t>부문장</a:t>
                      </a: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00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000" dirty="0" smtClean="0">
                          <a:latin typeface="+mn-ea"/>
                          <a:ea typeface="+mn-ea"/>
                        </a:rPr>
                        <a:t>김태관 </a:t>
                      </a:r>
                      <a:r>
                        <a:rPr lang="ko-KR" altLang="en-US" sz="1000" dirty="0" err="1" smtClean="0">
                          <a:latin typeface="+mn-ea"/>
                          <a:ea typeface="+mn-ea"/>
                        </a:rPr>
                        <a:t>법인장</a:t>
                      </a:r>
                      <a:endParaRPr lang="ko-KR" altLang="en-US" sz="100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 anchor="ctr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476000"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추진배경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목적</a:t>
                      </a: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aseline="0" dirty="0">
                          <a:latin typeface="맑은 고딕" panose="020B0503020000020004" pitchFamily="50" charset="-127"/>
                          <a:ea typeface="+mn-ea"/>
                        </a:rPr>
                        <a:t>     : </a:t>
                      </a:r>
                      <a:r>
                        <a:rPr lang="en-US" altLang="ko-KR" sz="1000" b="1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</a:t>
                      </a: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자동화 설비의 성능 및 고장 유실을 최적으로 관리 하여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pPr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       </a:t>
                      </a:r>
                      <a:r>
                        <a:rPr lang="ko-KR" altLang="en-US" sz="1000" b="0" baseline="0" dirty="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+mn-ea"/>
                        </a:rPr>
                        <a:t>가동 효율 향상 및 점당 가공비 절감</a:t>
                      </a:r>
                      <a:endParaRPr lang="en-US" altLang="ko-KR" sz="1000" b="0" baseline="0" dirty="0">
                        <a:solidFill>
                          <a:schemeClr val="tx1"/>
                        </a:solidFill>
                        <a:latin typeface="맑은 고딕" panose="020B0503020000020004" pitchFamily="50" charset="-127"/>
                        <a:ea typeface="+mn-ea"/>
                      </a:endParaRPr>
                    </a:p>
                    <a:p>
                      <a:endParaRPr lang="en-US" altLang="ko-KR" sz="800" baseline="0" dirty="0">
                        <a:latin typeface="+mn-ea"/>
                        <a:ea typeface="+mn-ea"/>
                        <a:sym typeface="Wingdings" panose="05000000000000000000" pitchFamily="2" charset="2"/>
                      </a:endParaRPr>
                    </a:p>
                    <a:p>
                      <a:pPr marL="171450" indent="-171450">
                        <a:buFont typeface="Wingdings" panose="05000000000000000000" pitchFamily="2" charset="2"/>
                        <a:buChar char="v"/>
                      </a:pPr>
                      <a:r>
                        <a:rPr lang="en-US" altLang="ko-KR" sz="8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    </a:t>
                      </a:r>
                      <a:r>
                        <a:rPr lang="en-US" altLang="ko-KR" sz="10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RADIAL </a:t>
                      </a:r>
                      <a:r>
                        <a:rPr lang="ko-KR" altLang="en-US" sz="1000" b="1" baseline="0" dirty="0">
                          <a:latin typeface="+mn-ea"/>
                          <a:ea typeface="+mn-ea"/>
                          <a:sym typeface="Wingdings" panose="05000000000000000000" pitchFamily="2" charset="2"/>
                        </a:rPr>
                        <a:t>설비 성능복원 개선</a:t>
                      </a:r>
                      <a:endParaRPr lang="en-US" altLang="ko-KR" sz="800" b="1" baseline="0" dirty="0">
                        <a:latin typeface="+mn-ea"/>
                        <a:ea typeface="+mn-ea"/>
                        <a:sym typeface="Wingdings" panose="05000000000000000000" pitchFamily="2" charset="2"/>
                      </a:endParaRPr>
                    </a:p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추진목표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:</a:t>
                      </a:r>
                      <a:endParaRPr lang="en-US" altLang="ko-KR" sz="1000" baseline="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476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기대효과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:  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    </a:t>
                      </a:r>
                      <a:endParaRPr lang="ko-KR" altLang="en-US" sz="1000" b="0" baseline="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투자비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ko-KR" altLang="en-US" sz="1000" b="1" baseline="0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000" b="1" baseline="0" dirty="0">
                          <a:latin typeface="+mn-ea"/>
                          <a:ea typeface="+mn-ea"/>
                        </a:rPr>
                        <a:t>RADIAL </a:t>
                      </a:r>
                      <a:r>
                        <a:rPr lang="ko-KR" altLang="en-US" sz="1000" b="1" baseline="0" dirty="0">
                          <a:latin typeface="+mn-ea"/>
                          <a:ea typeface="+mn-ea"/>
                        </a:rPr>
                        <a:t>성능복원 비용</a:t>
                      </a: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476000"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□ 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Action</a:t>
                      </a:r>
                      <a:r>
                        <a:rPr lang="en-US" altLang="ko-KR" sz="1000" b="1" baseline="0" dirty="0">
                          <a:latin typeface="+mn-ea"/>
                          <a:ea typeface="+mn-ea"/>
                        </a:rPr>
                        <a:t> Plan </a:t>
                      </a:r>
                      <a:r>
                        <a:rPr lang="en-US" altLang="ko-KR" sz="1000" b="1" dirty="0">
                          <a:latin typeface="+mn-ea"/>
                          <a:ea typeface="+mn-ea"/>
                        </a:rPr>
                        <a:t>/ </a:t>
                      </a:r>
                      <a:r>
                        <a:rPr lang="ko-KR" altLang="en-US" sz="1000" b="1" dirty="0">
                          <a:latin typeface="+mn-ea"/>
                          <a:ea typeface="+mn-ea"/>
                        </a:rPr>
                        <a:t>일정</a:t>
                      </a:r>
                      <a:endParaRPr lang="en-US" altLang="ko-KR" sz="1000" b="1" dirty="0">
                        <a:latin typeface="+mn-ea"/>
                        <a:ea typeface="+mn-ea"/>
                      </a:endParaRPr>
                    </a:p>
                    <a:p>
                      <a:pPr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000" dirty="0">
                        <a:latin typeface="+mn-ea"/>
                        <a:ea typeface="+mn-ea"/>
                      </a:endParaRPr>
                    </a:p>
                  </a:txBody>
                  <a:tcPr marL="45151" marR="45151" marT="45147" marB="45147">
                    <a:lnL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xmlns="" id="{C5C4C372-AEA6-402B-B4D6-31A449C1147E}"/>
              </a:ext>
            </a:extLst>
          </p:cNvPr>
          <p:cNvCxnSpPr>
            <a:cxnSpLocks/>
          </p:cNvCxnSpPr>
          <p:nvPr/>
        </p:nvCxnSpPr>
        <p:spPr>
          <a:xfrm>
            <a:off x="5868144" y="6309320"/>
            <a:ext cx="2693189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xmlns="" id="{93512D2E-94CD-4E36-AFA9-B9A92E58DEAB}"/>
              </a:ext>
            </a:extLst>
          </p:cNvPr>
          <p:cNvCxnSpPr>
            <a:cxnSpLocks/>
          </p:cNvCxnSpPr>
          <p:nvPr/>
        </p:nvCxnSpPr>
        <p:spPr>
          <a:xfrm>
            <a:off x="5076056" y="6093296"/>
            <a:ext cx="648072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xmlns="" id="{93512D2E-94CD-4E36-AFA9-B9A92E58DEAB}"/>
              </a:ext>
            </a:extLst>
          </p:cNvPr>
          <p:cNvCxnSpPr>
            <a:cxnSpLocks/>
          </p:cNvCxnSpPr>
          <p:nvPr/>
        </p:nvCxnSpPr>
        <p:spPr>
          <a:xfrm>
            <a:off x="4621115" y="5949280"/>
            <a:ext cx="539941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xmlns="" id="{93512D2E-94CD-4E36-AFA9-B9A92E58DEAB}"/>
              </a:ext>
            </a:extLst>
          </p:cNvPr>
          <p:cNvCxnSpPr>
            <a:cxnSpLocks/>
          </p:cNvCxnSpPr>
          <p:nvPr/>
        </p:nvCxnSpPr>
        <p:spPr>
          <a:xfrm>
            <a:off x="4206147" y="5708542"/>
            <a:ext cx="4326293" cy="24714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xmlns="" id="{DB704229-330C-4733-9FB4-F0853AC352F3}"/>
              </a:ext>
            </a:extLst>
          </p:cNvPr>
          <p:cNvCxnSpPr>
            <a:cxnSpLocks/>
          </p:cNvCxnSpPr>
          <p:nvPr/>
        </p:nvCxnSpPr>
        <p:spPr>
          <a:xfrm>
            <a:off x="3779912" y="5445224"/>
            <a:ext cx="432048" cy="0"/>
          </a:xfrm>
          <a:prstGeom prst="straightConnector1">
            <a:avLst/>
          </a:prstGeom>
          <a:ln w="28575">
            <a:prstDash val="sysDash"/>
            <a:tailEnd type="triangle"/>
          </a:ln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457204" y="5167517"/>
          <a:ext cx="8229594" cy="1213810"/>
        </p:xfrm>
        <a:graphic>
          <a:graphicData uri="http://schemas.openxmlformats.org/drawingml/2006/table">
            <a:tbl>
              <a:tblPr/>
              <a:tblGrid>
                <a:gridCol w="6584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819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320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8231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410719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</a:tblGrid>
              <a:tr h="15525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No.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Action Plan 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시작일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종료일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7642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 err="1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공정별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년도 실적 유실 분석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76426"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WORST LINE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</a:t>
                      </a:r>
                      <a:r>
                        <a:rPr lang="ko-KR" altLang="en-US" sz="800" b="1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7642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순간유실 개선활동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17642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 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항목 선정</a:t>
                      </a:r>
                      <a:r>
                        <a:rPr lang="en-US" altLang="ko-KR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&amp;</a:t>
                      </a:r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준비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176426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성능복원 개선 진행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7642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유효성 평가 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유지 관리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0" i="0" u="none" strike="noStrike" dirty="0">
                          <a:solidFill>
                            <a:srgbClr val="0D0D0D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6343" marR="6343" marT="6343" marB="0" anchor="ctr">
                    <a:lnL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51520" y="76274"/>
            <a:ext cx="6768752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200" b="1" dirty="0">
                <a:solidFill>
                  <a:schemeClr val="bg1">
                    <a:lumMod val="65000"/>
                  </a:schemeClr>
                </a:solidFill>
              </a:rPr>
              <a:t>5. </a:t>
            </a:r>
            <a:r>
              <a:rPr lang="ko-KR" altLang="en-US" sz="3200" b="1" dirty="0">
                <a:solidFill>
                  <a:schemeClr val="bg1">
                    <a:lumMod val="65000"/>
                  </a:schemeClr>
                </a:solidFill>
              </a:rPr>
              <a:t>핵심과제 추진방안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9552" y="2924944"/>
            <a:ext cx="2924198" cy="2934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PALLET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 성능 복원 및 속도</a:t>
            </a:r>
            <a:r>
              <a:rPr lang="en-US" altLang="ko-KR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LOSS </a:t>
            </a:r>
            <a:r>
              <a:rPr lang="ko-KR" altLang="en-US" sz="100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삽입율 개선</a:t>
            </a:r>
            <a:endParaRPr lang="en-US" altLang="ko-KR" sz="100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/>
          </p:nvPr>
        </p:nvGraphicFramePr>
        <p:xfrm>
          <a:off x="4633915" y="2204864"/>
          <a:ext cx="4052881" cy="1080120"/>
        </p:xfrm>
        <a:graphic>
          <a:graphicData uri="http://schemas.openxmlformats.org/drawingml/2006/table">
            <a:tbl>
              <a:tblPr/>
              <a:tblGrid>
                <a:gridCol w="73017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42779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789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789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7898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78983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578983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412122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KPI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실적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실적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목표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  <a:b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향상율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년실적</a:t>
                      </a:r>
                      <a:b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향상율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3399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평가가동율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(%)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Radial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67.7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74.3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85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12.6%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8.9%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33999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유실율 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(%)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Radial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32.9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25.1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36609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40.2%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b="0" i="0" u="none" strike="noStrike" dirty="0">
                          <a:solidFill>
                            <a:srgbClr val="333333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23.7%</a:t>
                      </a:r>
                    </a:p>
                  </a:txBody>
                  <a:tcPr marL="8997" marR="8997" marT="8997" marB="0" anchor="ctr">
                    <a:lnL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F7F7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xmlns="" id="{7EEF01AF-8F68-4B6D-BA23-4A42EC64E63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25400" y="4389472"/>
          <a:ext cx="4094832" cy="478856"/>
        </p:xfrm>
        <a:graphic>
          <a:graphicData uri="http://schemas.openxmlformats.org/drawingml/2006/table">
            <a:tbl>
              <a:tblPr/>
              <a:tblGrid>
                <a:gridCol w="511854">
                  <a:extLst>
                    <a:ext uri="{9D8B030D-6E8A-4147-A177-3AD203B41FA5}">
                      <a16:colId xmlns:a16="http://schemas.microsoft.com/office/drawing/2014/main" xmlns="" val="1511286590"/>
                    </a:ext>
                  </a:extLst>
                </a:gridCol>
                <a:gridCol w="466394">
                  <a:extLst>
                    <a:ext uri="{9D8B030D-6E8A-4147-A177-3AD203B41FA5}">
                      <a16:colId xmlns:a16="http://schemas.microsoft.com/office/drawing/2014/main" xmlns="" val="3394839864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xmlns="" val="845331596"/>
                    </a:ext>
                  </a:extLst>
                </a:gridCol>
                <a:gridCol w="565112">
                  <a:extLst>
                    <a:ext uri="{9D8B030D-6E8A-4147-A177-3AD203B41FA5}">
                      <a16:colId xmlns:a16="http://schemas.microsoft.com/office/drawing/2014/main" xmlns="" val="4130070145"/>
                    </a:ext>
                  </a:extLst>
                </a:gridCol>
                <a:gridCol w="587016">
                  <a:extLst>
                    <a:ext uri="{9D8B030D-6E8A-4147-A177-3AD203B41FA5}">
                      <a16:colId xmlns:a16="http://schemas.microsoft.com/office/drawing/2014/main" xmlns="" val="758404152"/>
                    </a:ext>
                  </a:extLst>
                </a:gridCol>
                <a:gridCol w="436692">
                  <a:extLst>
                    <a:ext uri="{9D8B030D-6E8A-4147-A177-3AD203B41FA5}">
                      <a16:colId xmlns:a16="http://schemas.microsoft.com/office/drawing/2014/main" xmlns="" val="2573182493"/>
                    </a:ext>
                  </a:extLst>
                </a:gridCol>
                <a:gridCol w="511854">
                  <a:extLst>
                    <a:ext uri="{9D8B030D-6E8A-4147-A177-3AD203B41FA5}">
                      <a16:colId xmlns:a16="http://schemas.microsoft.com/office/drawing/2014/main" xmlns="" val="1296173605"/>
                    </a:ext>
                  </a:extLst>
                </a:gridCol>
                <a:gridCol w="511854">
                  <a:extLst>
                    <a:ext uri="{9D8B030D-6E8A-4147-A177-3AD203B41FA5}">
                      <a16:colId xmlns:a16="http://schemas.microsoft.com/office/drawing/2014/main" xmlns="" val="1707238364"/>
                    </a:ext>
                  </a:extLst>
                </a:gridCol>
              </a:tblGrid>
              <a:tr h="20994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KPI</a:t>
                      </a:r>
                    </a:p>
                  </a:txBody>
                  <a:tcPr marL="8971" marR="8971" marT="8971" marB="0" anchor="ctr">
                    <a:lnL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현 수준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목표 수준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투자비용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재무성과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ROI(</a:t>
                      </a:r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</a:t>
                      </a:r>
                      <a:r>
                        <a:rPr lang="en-US" altLang="ko-KR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일정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8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담당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38150547"/>
                  </a:ext>
                </a:extLst>
              </a:tr>
              <a:tr h="2689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RADIAL</a:t>
                      </a:r>
                    </a:p>
                    <a:p>
                      <a:pPr algn="ctr" fontAlgn="ctr"/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유실율</a:t>
                      </a:r>
                      <a:endParaRPr lang="ko-KR" alt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8971" marR="8971" marT="8971" marB="0" anchor="ctr">
                    <a:lnL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25.1%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15.0%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19,791,488 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42,095,236 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0.5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01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~</a:t>
                      </a:r>
                    </a:p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03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김남수</a:t>
                      </a: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K</a:t>
                      </a:r>
                    </a:p>
                  </a:txBody>
                  <a:tcPr marL="8971" marR="8971" marT="8971" marB="0" anchor="ctr">
                    <a:lnL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B4E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58E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696832749"/>
                  </a:ext>
                </a:extLst>
              </a:tr>
            </a:tbl>
          </a:graphicData>
        </a:graphic>
      </p:graphicFrame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xmlns="" id="{0D4A9186-5752-4E1B-A659-9AE99A87B87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20491" y="3766348"/>
          <a:ext cx="4094830" cy="493395"/>
        </p:xfrm>
        <a:graphic>
          <a:graphicData uri="http://schemas.openxmlformats.org/drawingml/2006/table">
            <a:tbl>
              <a:tblPr/>
              <a:tblGrid>
                <a:gridCol w="818966">
                  <a:extLst>
                    <a:ext uri="{9D8B030D-6E8A-4147-A177-3AD203B41FA5}">
                      <a16:colId xmlns:a16="http://schemas.microsoft.com/office/drawing/2014/main" xmlns="" val="3422214363"/>
                    </a:ext>
                  </a:extLst>
                </a:gridCol>
                <a:gridCol w="818966">
                  <a:extLst>
                    <a:ext uri="{9D8B030D-6E8A-4147-A177-3AD203B41FA5}">
                      <a16:colId xmlns:a16="http://schemas.microsoft.com/office/drawing/2014/main" xmlns="" val="2082733352"/>
                    </a:ext>
                  </a:extLst>
                </a:gridCol>
                <a:gridCol w="818966">
                  <a:extLst>
                    <a:ext uri="{9D8B030D-6E8A-4147-A177-3AD203B41FA5}">
                      <a16:colId xmlns:a16="http://schemas.microsoft.com/office/drawing/2014/main" xmlns="" val="843017044"/>
                    </a:ext>
                  </a:extLst>
                </a:gridCol>
                <a:gridCol w="818966">
                  <a:extLst>
                    <a:ext uri="{9D8B030D-6E8A-4147-A177-3AD203B41FA5}">
                      <a16:colId xmlns:a16="http://schemas.microsoft.com/office/drawing/2014/main" xmlns="" val="1079203221"/>
                    </a:ext>
                  </a:extLst>
                </a:gridCol>
                <a:gridCol w="818966">
                  <a:extLst>
                    <a:ext uri="{9D8B030D-6E8A-4147-A177-3AD203B41FA5}">
                      <a16:colId xmlns:a16="http://schemas.microsoft.com/office/drawing/2014/main" xmlns="" val="544781499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항목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유실절감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점당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C/T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</a:t>
                      </a: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CAPA 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증가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점수</a:t>
                      </a:r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 재무성과</a:t>
                      </a:r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VND)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56811143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목표 효과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129,139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0.368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1,759,343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37,354,807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944475372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xmlns="" id="{6A2815E3-79A8-45F1-A8B5-DADD29BF447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4628681" y="3704850"/>
          <a:ext cx="4052881" cy="1213812"/>
        </p:xfrm>
        <a:graphic>
          <a:graphicData uri="http://schemas.openxmlformats.org/drawingml/2006/table">
            <a:tbl>
              <a:tblPr/>
              <a:tblGrid>
                <a:gridCol w="2469724">
                  <a:extLst>
                    <a:ext uri="{9D8B030D-6E8A-4147-A177-3AD203B41FA5}">
                      <a16:colId xmlns:a16="http://schemas.microsoft.com/office/drawing/2014/main" xmlns="" val="4208717109"/>
                    </a:ext>
                  </a:extLst>
                </a:gridCol>
                <a:gridCol w="1583157">
                  <a:extLst>
                    <a:ext uri="{9D8B030D-6E8A-4147-A177-3AD203B41FA5}">
                      <a16:colId xmlns:a16="http://schemas.microsoft.com/office/drawing/2014/main" xmlns="" val="2328443603"/>
                    </a:ext>
                  </a:extLst>
                </a:gridCol>
              </a:tblGrid>
              <a:tr h="17228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주요 </a:t>
                      </a: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</a:t>
                      </a:r>
                      <a:r>
                        <a:rPr lang="ko-KR" alt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종류수량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6929049"/>
                  </a:ext>
                </a:extLst>
              </a:tr>
              <a:tr h="17228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Transfer  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253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992511930"/>
                  </a:ext>
                </a:extLst>
              </a:tr>
              <a:tr h="18011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Anvil 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283615743"/>
                  </a:ext>
                </a:extLst>
              </a:tr>
              <a:tr h="17228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Tape feeder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30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431217581"/>
                  </a:ext>
                </a:extLst>
              </a:tr>
              <a:tr h="17228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Parts process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24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2002066403"/>
                  </a:ext>
                </a:extLst>
              </a:tr>
              <a:tr h="17228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Insertion  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805696718"/>
                  </a:ext>
                </a:extLst>
              </a:tr>
              <a:tr h="172283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비용</a:t>
                      </a:r>
                      <a:r>
                        <a:rPr lang="en-US" altLang="ko-KR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USD)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0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18,248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5294696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3836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251524" y="813867"/>
            <a:ext cx="172273" cy="2027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TextBox 5"/>
          <p:cNvSpPr txBox="1"/>
          <p:nvPr/>
        </p:nvSpPr>
        <p:spPr>
          <a:xfrm>
            <a:off x="251524" y="116632"/>
            <a:ext cx="6768754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</a:rPr>
              <a:t>5.</a:t>
            </a:r>
            <a:r>
              <a:rPr lang="en-US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  <a:ea typeface="맑은 고딕" pitchFamily="50"/>
              </a:rPr>
              <a:t> IMT</a:t>
            </a:r>
            <a:r>
              <a:rPr lang="ko-KR" altLang="en-US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  <a:ea typeface="맑은 고딕" pitchFamily="50"/>
              </a:rPr>
              <a:t> 생산성 향상 </a:t>
            </a:r>
            <a:endParaRPr lang="ko-KR" altLang="en-US" sz="2800" b="1" kern="0" dirty="0">
              <a:solidFill>
                <a:schemeClr val="bg1">
                  <a:lumMod val="75000"/>
                </a:schemeClr>
              </a:solidFill>
              <a:latin typeface="맑은 고딕" pitchFamily="5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DC5ABBA-B9D9-4234-A002-A3488FD08ABD}"/>
              </a:ext>
            </a:extLst>
          </p:cNvPr>
          <p:cNvSpPr txBox="1"/>
          <p:nvPr/>
        </p:nvSpPr>
        <p:spPr>
          <a:xfrm>
            <a:off x="423797" y="785230"/>
            <a:ext cx="27350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n-ea"/>
                <a:ea typeface="+mn-ea"/>
              </a:rPr>
              <a:t>5-4. RADIAL </a:t>
            </a:r>
            <a:r>
              <a:rPr lang="ko-KR" altLang="en-US" sz="1400" b="1" dirty="0">
                <a:latin typeface="+mn-ea"/>
                <a:ea typeface="+mn-ea"/>
              </a:rPr>
              <a:t>실적 및 개선 방향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243081" y="1166377"/>
          <a:ext cx="4400924" cy="1398527"/>
        </p:xfrm>
        <a:graphic>
          <a:graphicData uri="http://schemas.openxmlformats.org/drawingml/2006/table">
            <a:tbl>
              <a:tblPr/>
              <a:tblGrid>
                <a:gridCol w="39432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2222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878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49759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9759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497598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9759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497598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497598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</a:tblGrid>
              <a:tr h="353787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</a:t>
                      </a:r>
                      <a:endParaRPr lang="en-US" altLang="ko-KR" sz="9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누적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118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Radial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평가가동율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74.8%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83.9%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77.8%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63.0%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74.5%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73.2%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74.7%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11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순간정지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7.7%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9.7%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22.8%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15.2%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16.3%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13.6%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611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설비고장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11.1%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8.4%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12.4%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10.3%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11.7%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611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기종변경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2.2%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1.8%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1.4%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EA9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xmlns="" id="{1659844A-EB05-4051-9F18-9BBE8752BCC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712241" y="1026944"/>
          <a:ext cx="4252247" cy="15379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차트 10">
            <a:extLst>
              <a:ext uri="{FF2B5EF4-FFF2-40B4-BE49-F238E27FC236}">
                <a16:creationId xmlns:a16="http://schemas.microsoft.com/office/drawing/2014/main" xmlns="" id="{B48BD8D1-8ABD-43CD-9E9D-AC387590FC4B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46382" y="2858642"/>
          <a:ext cx="8718105" cy="16504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243081" y="2636913"/>
            <a:ext cx="3693640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en-US" altLang="ko-KR" sz="1000" b="1" dirty="0">
                <a:latin typeface="+mj-ea"/>
                <a:ea typeface="+mj-ea"/>
              </a:rPr>
              <a:t>R03-LINE </a:t>
            </a:r>
            <a:r>
              <a:rPr lang="ko-KR" altLang="en-US" sz="1000" b="1" dirty="0">
                <a:latin typeface="+mj-ea"/>
                <a:ea typeface="+mj-ea"/>
              </a:rPr>
              <a:t>점유율 比 효율 </a:t>
            </a:r>
            <a:r>
              <a:rPr lang="ko-KR" altLang="en-US" sz="1000" b="1" dirty="0" smtClean="0">
                <a:latin typeface="+mj-ea"/>
                <a:ea typeface="+mj-ea"/>
              </a:rPr>
              <a:t>비교 결과 </a:t>
            </a:r>
            <a:r>
              <a:rPr lang="en-US" altLang="ko-KR" sz="1000" b="1" dirty="0" smtClean="0">
                <a:latin typeface="+mj-ea"/>
                <a:ea typeface="+mj-ea"/>
              </a:rPr>
              <a:t>:  </a:t>
            </a:r>
            <a:r>
              <a:rPr lang="en-US" altLang="ko-KR" sz="1000" b="1" dirty="0" smtClean="0">
                <a:solidFill>
                  <a:srgbClr val="FF0000"/>
                </a:solidFill>
                <a:latin typeface="+mj-ea"/>
                <a:ea typeface="+mj-ea"/>
              </a:rPr>
              <a:t>Adaptor </a:t>
            </a:r>
            <a:r>
              <a:rPr lang="ko-KR" altLang="en-US" sz="1000" b="1" dirty="0" smtClean="0">
                <a:solidFill>
                  <a:srgbClr val="FF0000"/>
                </a:solidFill>
                <a:latin typeface="+mj-ea"/>
                <a:ea typeface="+mj-ea"/>
              </a:rPr>
              <a:t>계열</a:t>
            </a:r>
            <a:r>
              <a:rPr lang="en-US" altLang="ko-KR" sz="1000" b="1" dirty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ko-KR" altLang="en-US" sz="1000" b="1" dirty="0" smtClean="0">
                <a:solidFill>
                  <a:srgbClr val="FF0000"/>
                </a:solidFill>
                <a:latin typeface="+mj-ea"/>
                <a:ea typeface="+mj-ea"/>
              </a:rPr>
              <a:t>저하</a:t>
            </a:r>
            <a:endParaRPr lang="en-US" altLang="ko-KR" sz="1000" b="1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261137" y="4386009"/>
            <a:ext cx="1917513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개선 과제 선정 </a:t>
            </a:r>
            <a:r>
              <a:rPr lang="en-US" altLang="ko-KR" sz="1000" b="1" dirty="0">
                <a:latin typeface="+mj-ea"/>
                <a:ea typeface="+mj-ea"/>
              </a:rPr>
              <a:t>- </a:t>
            </a:r>
            <a:r>
              <a:rPr lang="ko-KR" altLang="en-US" sz="1000" b="1" dirty="0">
                <a:latin typeface="+mj-ea"/>
                <a:ea typeface="+mj-ea"/>
              </a:rPr>
              <a:t>본사협업</a:t>
            </a:r>
            <a:r>
              <a:rPr lang="en-US" altLang="ko-KR" sz="1000" b="1" dirty="0">
                <a:latin typeface="+mj-ea"/>
                <a:ea typeface="+mj-ea"/>
              </a:rPr>
              <a:t>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337662" y="4718767"/>
          <a:ext cx="8626824" cy="577075"/>
        </p:xfrm>
        <a:graphic>
          <a:graphicData uri="http://schemas.openxmlformats.org/drawingml/2006/table">
            <a:tbl>
              <a:tblPr/>
              <a:tblGrid>
                <a:gridCol w="95853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5853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95853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958536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958536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958536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958536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958536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958536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</a:tblGrid>
              <a:tr h="39308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항목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Magazine</a:t>
                      </a:r>
                      <a:b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교체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 LODING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설비 삽입 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 LODING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Magazine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투입</a:t>
                      </a:r>
                      <a:b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UP/DOWN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Magazine</a:t>
                      </a:r>
                      <a:b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교체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교체주기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1/HR</a:t>
                      </a:r>
                      <a:b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교체횟수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8399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소요시간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Sec)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27.4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6.4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8.84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6.8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13.33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29.16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226.6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000" b="1" i="0" u="none" strike="noStrike" dirty="0">
                          <a:solidFill>
                            <a:srgbClr val="FF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16</a:t>
                      </a:r>
                    </a:p>
                  </a:txBody>
                  <a:tcPr marL="8363" marR="8363" marT="8363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63562" y="5295842"/>
            <a:ext cx="83776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j-ea"/>
                <a:ea typeface="+mj-ea"/>
              </a:rPr>
              <a:t>※ </a:t>
            </a:r>
            <a:r>
              <a:rPr lang="ko-KR" altLang="en-US" sz="1000" dirty="0">
                <a:latin typeface="+mj-ea"/>
                <a:ea typeface="+mj-ea"/>
              </a:rPr>
              <a:t>효율 저하요인 검토</a:t>
            </a:r>
            <a:r>
              <a:rPr lang="en-US" altLang="ko-KR" sz="1000" dirty="0">
                <a:latin typeface="+mj-ea"/>
                <a:ea typeface="+mj-ea"/>
              </a:rPr>
              <a:t> </a:t>
            </a:r>
            <a:r>
              <a:rPr lang="ko-KR" altLang="en-US" sz="1000" dirty="0">
                <a:latin typeface="+mj-ea"/>
                <a:ea typeface="+mj-ea"/>
              </a:rPr>
              <a:t>→ </a:t>
            </a:r>
            <a:r>
              <a:rPr lang="en-US" altLang="ko-KR" sz="1000" dirty="0">
                <a:latin typeface="+mj-ea"/>
                <a:ea typeface="+mj-ea"/>
              </a:rPr>
              <a:t>R03 LINE </a:t>
            </a:r>
            <a:r>
              <a:rPr lang="ko-KR" altLang="en-US" sz="1000" dirty="0">
                <a:latin typeface="+mj-ea"/>
                <a:ea typeface="+mj-ea"/>
              </a:rPr>
              <a:t>충전기</a:t>
            </a:r>
            <a:r>
              <a:rPr lang="en-US" altLang="ko-KR" sz="1000" dirty="0">
                <a:latin typeface="+mj-ea"/>
                <a:ea typeface="+mj-ea"/>
              </a:rPr>
              <a:t>/ADT </a:t>
            </a:r>
            <a:r>
              <a:rPr lang="ko-KR" altLang="en-US" sz="1000" dirty="0">
                <a:latin typeface="+mj-ea"/>
                <a:ea typeface="+mj-ea"/>
              </a:rPr>
              <a:t>겸용 생산 중 </a:t>
            </a:r>
            <a:r>
              <a:rPr lang="en-US" altLang="ko-KR" sz="1000" b="1" dirty="0">
                <a:solidFill>
                  <a:srgbClr val="FF0000"/>
                </a:solidFill>
                <a:latin typeface="+mj-ea"/>
                <a:ea typeface="+mj-ea"/>
              </a:rPr>
              <a:t>ADT MODEL </a:t>
            </a:r>
            <a:r>
              <a:rPr lang="ko-KR" altLang="en-US" sz="1000" b="1" dirty="0">
                <a:solidFill>
                  <a:srgbClr val="FF0000"/>
                </a:solidFill>
                <a:latin typeface="+mj-ea"/>
                <a:ea typeface="+mj-ea"/>
              </a:rPr>
              <a:t>장착  시간 대비 </a:t>
            </a:r>
            <a:r>
              <a:rPr lang="en-US" altLang="ko-KR" sz="1000" b="1" dirty="0">
                <a:solidFill>
                  <a:srgbClr val="FF0000"/>
                </a:solidFill>
                <a:latin typeface="+mn-ea"/>
              </a:rPr>
              <a:t>Magazine </a:t>
            </a:r>
            <a:r>
              <a:rPr lang="ko-KR" altLang="en-US" sz="1000" b="1" dirty="0">
                <a:solidFill>
                  <a:srgbClr val="FF0000"/>
                </a:solidFill>
                <a:latin typeface="+mn-ea"/>
              </a:rPr>
              <a:t>교체 및 투입 시간으로 순간정지 유실 ↑</a:t>
            </a:r>
            <a:endParaRPr lang="ko-KR" altLang="en-US" sz="1000" b="1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/>
          </p:nvPr>
        </p:nvGraphicFramePr>
        <p:xfrm>
          <a:off x="342838" y="5564647"/>
          <a:ext cx="5688630" cy="926254"/>
        </p:xfrm>
        <a:graphic>
          <a:graphicData uri="http://schemas.openxmlformats.org/drawingml/2006/table">
            <a:tbl>
              <a:tblPr/>
              <a:tblGrid>
                <a:gridCol w="95489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668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6686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5373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구분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AS_IS</a:t>
                      </a:r>
                      <a:r>
                        <a:rPr lang="en-US" sz="800" b="1" i="0" u="none" strike="noStrike" baseline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IN/OUT TABLE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TO_BE Conveyor 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개조진행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1877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개선 방향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8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15373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요점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600mm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길이 센서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 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부착 → </a:t>
                      </a:r>
                      <a:r>
                        <a:rPr lang="en-US" altLang="ko-KR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 Pcb</a:t>
                      </a:r>
                      <a:r>
                        <a:rPr lang="ko-KR" altLang="en-US" sz="8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대기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1400mm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확대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/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센서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 / 4 </a:t>
                      </a:r>
                      <a:r>
                        <a:rPr lang="en-US" altLang="ko-KR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Pcb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대기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grpSp>
        <p:nvGrpSpPr>
          <p:cNvPr id="33" name="그룹 32"/>
          <p:cNvGrpSpPr/>
          <p:nvPr/>
        </p:nvGrpSpPr>
        <p:grpSpPr>
          <a:xfrm>
            <a:off x="3749349" y="5731133"/>
            <a:ext cx="2123108" cy="562407"/>
            <a:chOff x="0" y="0"/>
            <a:chExt cx="2085975" cy="609600"/>
          </a:xfrm>
        </p:grpSpPr>
        <p:sp>
          <p:nvSpPr>
            <p:cNvPr id="34" name="직사각형 33"/>
            <p:cNvSpPr/>
            <p:nvPr/>
          </p:nvSpPr>
          <p:spPr>
            <a:xfrm>
              <a:off x="19050" y="466725"/>
              <a:ext cx="2047875" cy="14287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lvl1pPr marL="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endParaRPr lang="ko-KR" altLang="en-US" sz="1100"/>
            </a:p>
          </p:txBody>
        </p:sp>
        <p:grpSp>
          <p:nvGrpSpPr>
            <p:cNvPr id="35" name="그룹 34"/>
            <p:cNvGrpSpPr/>
            <p:nvPr/>
          </p:nvGrpSpPr>
          <p:grpSpPr>
            <a:xfrm>
              <a:off x="0" y="0"/>
              <a:ext cx="2085975" cy="560069"/>
              <a:chOff x="0" y="0"/>
              <a:chExt cx="2085975" cy="560069"/>
            </a:xfrm>
          </p:grpSpPr>
          <p:sp>
            <p:nvSpPr>
              <p:cNvPr id="36" name="직사각형 35"/>
              <p:cNvSpPr/>
              <p:nvPr/>
            </p:nvSpPr>
            <p:spPr>
              <a:xfrm>
                <a:off x="28575" y="0"/>
                <a:ext cx="2047875" cy="142875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37" name="모서리가 둥근 직사각형 36"/>
              <p:cNvSpPr/>
              <p:nvPr/>
            </p:nvSpPr>
            <p:spPr>
              <a:xfrm>
                <a:off x="161925" y="371475"/>
                <a:ext cx="76200" cy="8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38" name="모서리가 둥근 직사각형 37"/>
              <p:cNvSpPr/>
              <p:nvPr/>
            </p:nvSpPr>
            <p:spPr>
              <a:xfrm>
                <a:off x="19050" y="47625"/>
                <a:ext cx="2066925" cy="45719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39" name="모서리가 둥근 직사각형 38"/>
              <p:cNvSpPr/>
              <p:nvPr/>
            </p:nvSpPr>
            <p:spPr>
              <a:xfrm>
                <a:off x="0" y="514350"/>
                <a:ext cx="2066925" cy="45719"/>
              </a:xfrm>
              <a:prstGeom prst="roundRect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40" name="평행 사변형 39"/>
              <p:cNvSpPr/>
              <p:nvPr/>
            </p:nvSpPr>
            <p:spPr>
              <a:xfrm>
                <a:off x="66675" y="295275"/>
                <a:ext cx="57150" cy="161925"/>
              </a:xfrm>
              <a:prstGeom prst="parallelogram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41" name="모서리가 둥근 직사각형 40"/>
              <p:cNvSpPr/>
              <p:nvPr/>
            </p:nvSpPr>
            <p:spPr>
              <a:xfrm>
                <a:off x="685800" y="371475"/>
                <a:ext cx="76200" cy="8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42" name="모서리가 둥근 직사각형 41"/>
              <p:cNvSpPr/>
              <p:nvPr/>
            </p:nvSpPr>
            <p:spPr>
              <a:xfrm>
                <a:off x="1143000" y="371475"/>
                <a:ext cx="76200" cy="8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  <p:sp>
            <p:nvSpPr>
              <p:cNvPr id="43" name="모서리가 둥근 직사각형 42"/>
              <p:cNvSpPr/>
              <p:nvPr/>
            </p:nvSpPr>
            <p:spPr>
              <a:xfrm>
                <a:off x="1638300" y="371475"/>
                <a:ext cx="76200" cy="85725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>
                <a:lvl1pPr marL="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>
                  <a:defRPr sz="11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endParaRPr lang="ko-KR" altLang="en-US" sz="1100"/>
              </a:p>
            </p:txBody>
          </p:sp>
        </p:grpSp>
      </p:grpSp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4"/>
          <a:srcRect t="27619"/>
          <a:stretch/>
        </p:blipFill>
        <p:spPr>
          <a:xfrm>
            <a:off x="1330400" y="5730449"/>
            <a:ext cx="2232248" cy="563091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263161" y="5861189"/>
            <a:ext cx="52290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FF0000"/>
                </a:solidFill>
                <a:latin typeface="+mj-ea"/>
                <a:ea typeface="+mj-ea"/>
              </a:rPr>
              <a:t>sensor</a:t>
            </a:r>
            <a:endParaRPr lang="ko-KR" altLang="en-US" sz="9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723757" y="5856788"/>
            <a:ext cx="52290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FF0000"/>
                </a:solidFill>
                <a:latin typeface="+mj-ea"/>
                <a:ea typeface="+mj-ea"/>
              </a:rPr>
              <a:t>sensor</a:t>
            </a:r>
            <a:endParaRPr lang="ko-KR" altLang="en-US" sz="9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225124" y="5869059"/>
            <a:ext cx="52290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dirty="0">
                <a:solidFill>
                  <a:srgbClr val="FF0000"/>
                </a:solidFill>
                <a:latin typeface="+mj-ea"/>
                <a:ea typeface="+mj-ea"/>
              </a:rPr>
              <a:t>sensor</a:t>
            </a:r>
            <a:endParaRPr lang="ko-KR" altLang="en-US" sz="900" dirty="0">
              <a:solidFill>
                <a:srgbClr val="FF0000"/>
              </a:solidFill>
              <a:latin typeface="+mj-ea"/>
              <a:ea typeface="+mj-ea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023224" y="5828935"/>
            <a:ext cx="3105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000" b="1" dirty="0" smtClean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Radial </a:t>
            </a:r>
            <a:r>
              <a:rPr lang="ko-KR" altLang="en-US" sz="1000" b="1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공정 </a:t>
            </a:r>
            <a:r>
              <a:rPr lang="en-US" altLang="ko-KR" sz="1000" b="1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ADT &amp; 21</a:t>
            </a:r>
            <a:r>
              <a:rPr lang="ko-KR" altLang="en-US" sz="1000" b="1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년 신규 </a:t>
            </a:r>
            <a:r>
              <a:rPr lang="en-US" altLang="ko-KR" sz="1000" b="1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UHD LINE </a:t>
            </a:r>
            <a:r>
              <a:rPr lang="ko-KR" altLang="en-US" sz="1000" b="1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적용</a:t>
            </a:r>
            <a:r>
              <a:rPr lang="en-US" altLang="ko-KR" sz="1000" b="1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en-US" altLang="ko-KR" sz="1000" b="1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   - VRR03~06 4EA LINE </a:t>
            </a:r>
            <a:r>
              <a:rPr lang="ko-KR" altLang="en-US" sz="1000" b="1" dirty="0">
                <a:solidFill>
                  <a:srgbClr val="0000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검토 진행</a:t>
            </a:r>
            <a:endParaRPr lang="en-US" altLang="ko-KR" sz="1000" b="1" dirty="0">
              <a:solidFill>
                <a:srgbClr val="0000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1187624" y="3212976"/>
            <a:ext cx="576064" cy="216024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타원 29"/>
          <p:cNvSpPr/>
          <p:nvPr/>
        </p:nvSpPr>
        <p:spPr>
          <a:xfrm>
            <a:off x="2367380" y="3235448"/>
            <a:ext cx="908476" cy="216024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타원 31"/>
          <p:cNvSpPr/>
          <p:nvPr/>
        </p:nvSpPr>
        <p:spPr>
          <a:xfrm>
            <a:off x="3314500" y="3212976"/>
            <a:ext cx="1598196" cy="346508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266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251524" y="813867"/>
            <a:ext cx="172273" cy="20279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sz="160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3" name="TextBox 5"/>
          <p:cNvSpPr txBox="1"/>
          <p:nvPr/>
        </p:nvSpPr>
        <p:spPr>
          <a:xfrm>
            <a:off x="251524" y="116632"/>
            <a:ext cx="6768754" cy="52321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</a:rPr>
              <a:t>5.</a:t>
            </a:r>
            <a:r>
              <a:rPr lang="en-US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  <a:ea typeface="맑은 고딕" pitchFamily="50"/>
              </a:rPr>
              <a:t> IMT</a:t>
            </a:r>
            <a:r>
              <a:rPr lang="ko-KR" altLang="en-US" sz="2800" b="1" kern="0" dirty="0">
                <a:solidFill>
                  <a:schemeClr val="bg1">
                    <a:lumMod val="75000"/>
                  </a:schemeClr>
                </a:solidFill>
                <a:latin typeface="맑은 고딕" pitchFamily="50"/>
                <a:ea typeface="맑은 고딕" pitchFamily="50"/>
              </a:rPr>
              <a:t> 생산성 향상 </a:t>
            </a:r>
            <a:endParaRPr lang="ko-KR" altLang="en-US" sz="2800" b="1" kern="0" dirty="0">
              <a:solidFill>
                <a:schemeClr val="bg1">
                  <a:lumMod val="75000"/>
                </a:schemeClr>
              </a:solidFill>
              <a:latin typeface="맑은 고딕" pitchFamily="5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9DC5ABBA-B9D9-4234-A002-A3488FD08ABD}"/>
              </a:ext>
            </a:extLst>
          </p:cNvPr>
          <p:cNvSpPr txBox="1"/>
          <p:nvPr/>
        </p:nvSpPr>
        <p:spPr>
          <a:xfrm>
            <a:off x="423797" y="785230"/>
            <a:ext cx="25587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>
                <a:latin typeface="+mn-ea"/>
                <a:ea typeface="+mn-ea"/>
              </a:rPr>
              <a:t>5-5. </a:t>
            </a:r>
            <a:r>
              <a:rPr lang="ko-KR" altLang="en-US" sz="1400" b="1" dirty="0">
                <a:latin typeface="+mn-ea"/>
                <a:ea typeface="+mn-ea"/>
              </a:rPr>
              <a:t>순간정지 및 </a:t>
            </a:r>
            <a:r>
              <a:rPr lang="ko-KR" altLang="en-US" sz="1400" b="1" dirty="0" err="1">
                <a:latin typeface="+mn-ea"/>
                <a:ea typeface="+mn-ea"/>
              </a:rPr>
              <a:t>삽입률</a:t>
            </a:r>
            <a:r>
              <a:rPr lang="ko-KR" altLang="en-US" sz="1400" b="1" dirty="0">
                <a:latin typeface="+mn-ea"/>
                <a:ea typeface="+mn-ea"/>
              </a:rPr>
              <a:t> 개선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307924" y="1267023"/>
            <a:ext cx="1923925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공급 부 </a:t>
            </a:r>
            <a:r>
              <a:rPr lang="en-US" altLang="ko-KR" sz="1000" b="1" dirty="0">
                <a:latin typeface="+mj-ea"/>
                <a:ea typeface="+mj-ea"/>
              </a:rPr>
              <a:t>PALLET </a:t>
            </a:r>
            <a:r>
              <a:rPr lang="ko-KR" altLang="en-US" sz="1000" b="1" dirty="0">
                <a:latin typeface="+mj-ea"/>
                <a:ea typeface="+mj-ea"/>
              </a:rPr>
              <a:t>성능 개선</a:t>
            </a:r>
            <a:r>
              <a:rPr lang="en-US" altLang="ko-KR" sz="1000" b="1" dirty="0">
                <a:latin typeface="+mj-ea"/>
                <a:ea typeface="+mj-ea"/>
              </a:rPr>
              <a:t>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31594" y="1548945"/>
            <a:ext cx="205056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※ </a:t>
            </a:r>
            <a:r>
              <a:rPr lang="ko-KR" altLang="en-US" sz="1000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유실 발생의 주요 개선 문제점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/>
          </p:nvPr>
        </p:nvGraphicFramePr>
        <p:xfrm>
          <a:off x="306084" y="1687260"/>
          <a:ext cx="2006600" cy="1009650"/>
        </p:xfrm>
        <a:graphic>
          <a:graphicData uri="http://schemas.openxmlformats.org/drawingml/2006/table">
            <a:tbl>
              <a:tblPr/>
              <a:tblGrid>
                <a:gridCol w="10033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033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유실유형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 점유율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순간정지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14.2%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설비고장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8.6%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기종변경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1.5%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D7D3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3" name="모서리가 둥근 직사각형 12"/>
          <p:cNvSpPr/>
          <p:nvPr/>
        </p:nvSpPr>
        <p:spPr>
          <a:xfrm>
            <a:off x="2854471" y="1837169"/>
            <a:ext cx="3204808" cy="36429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"/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삽입 </a:t>
            </a:r>
            <a:r>
              <a:rPr lang="en-US" altLang="ko-KR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ERROR </a:t>
            </a:r>
            <a:r>
              <a:rPr lang="ko-KR" altLang="en-US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발생 시 </a:t>
            </a:r>
            <a:r>
              <a:rPr lang="en-US" altLang="ko-KR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C/T </a:t>
            </a:r>
            <a:r>
              <a:rPr lang="ko-KR" altLang="en-US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↑ </a:t>
            </a:r>
            <a:r>
              <a:rPr kumimoji="1" lang="ko-KR" altLang="en-US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 </a:t>
            </a: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854471" y="2332617"/>
            <a:ext cx="3204808" cy="364293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"/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fontAlgn="base" latinLnBrk="0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부품 삽입 </a:t>
            </a:r>
            <a:r>
              <a:rPr lang="en-US" altLang="ko-KR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/ Clinch </a:t>
            </a:r>
            <a:r>
              <a:rPr lang="ko-KR" altLang="en-US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조정 시간  </a:t>
            </a:r>
            <a:r>
              <a:rPr kumimoji="1" lang="ko-KR" altLang="en-US" sz="1000" b="1" dirty="0">
                <a:solidFill>
                  <a:prstClr val="black"/>
                </a:solidFill>
                <a:latin typeface="+mn-ea"/>
                <a:cs typeface="Arial" pitchFamily="34" charset="0"/>
              </a:rPr>
              <a:t> 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306084" y="2067162"/>
            <a:ext cx="2006600" cy="215814"/>
          </a:xfrm>
          <a:prstGeom prst="rect">
            <a:avLst/>
          </a:prstGeom>
          <a:noFill/>
          <a:ln w="19050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10200" y="2285466"/>
            <a:ext cx="2006600" cy="215814"/>
          </a:xfrm>
          <a:prstGeom prst="rect">
            <a:avLst/>
          </a:prstGeom>
          <a:noFill/>
          <a:ln w="19050"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꺾인 연결선 11"/>
          <p:cNvCxnSpPr>
            <a:endCxn id="13" idx="1"/>
          </p:cNvCxnSpPr>
          <p:nvPr/>
        </p:nvCxnSpPr>
        <p:spPr>
          <a:xfrm flipV="1">
            <a:off x="2323347" y="2019316"/>
            <a:ext cx="531124" cy="224149"/>
          </a:xfrm>
          <a:prstGeom prst="bentConnector3">
            <a:avLst>
              <a:gd name="adj1" fmla="val 2983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꺾인 연결선 18"/>
          <p:cNvCxnSpPr>
            <a:stCxn id="16" idx="3"/>
            <a:endCxn id="14" idx="1"/>
          </p:cNvCxnSpPr>
          <p:nvPr/>
        </p:nvCxnSpPr>
        <p:spPr>
          <a:xfrm>
            <a:off x="2316800" y="2393373"/>
            <a:ext cx="537671" cy="121391"/>
          </a:xfrm>
          <a:prstGeom prst="bentConnector3">
            <a:avLst>
              <a:gd name="adj1" fmla="val 3161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모서리가 둥근 직사각형 25"/>
          <p:cNvSpPr/>
          <p:nvPr/>
        </p:nvSpPr>
        <p:spPr>
          <a:xfrm>
            <a:off x="6300192" y="1837169"/>
            <a:ext cx="2592288" cy="859741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3175"/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  <a:defRPr/>
            </a:pPr>
            <a:r>
              <a:rPr lang="ko-KR" altLang="en-US" sz="1000" b="1" dirty="0">
                <a:solidFill>
                  <a:srgbClr val="0000FF"/>
                </a:solidFill>
                <a:latin typeface="+mn-ea"/>
                <a:cs typeface="Arial" pitchFamily="34" charset="0"/>
              </a:rPr>
              <a:t>제품군별 </a:t>
            </a:r>
            <a:r>
              <a:rPr lang="en-US" altLang="ko-KR" sz="1000" b="1" dirty="0">
                <a:solidFill>
                  <a:srgbClr val="0000FF"/>
                </a:solidFill>
                <a:latin typeface="+mn-ea"/>
                <a:cs typeface="Arial" pitchFamily="34" charset="0"/>
              </a:rPr>
              <a:t>LINE </a:t>
            </a:r>
            <a:r>
              <a:rPr lang="ko-KR" altLang="en-US" sz="1000" b="1" dirty="0">
                <a:solidFill>
                  <a:srgbClr val="0000FF"/>
                </a:solidFill>
                <a:latin typeface="+mn-ea"/>
                <a:cs typeface="Arial" pitchFamily="34" charset="0"/>
              </a:rPr>
              <a:t>배정 </a:t>
            </a:r>
            <a:r>
              <a:rPr lang="en-US" altLang="ko-KR" sz="1000" b="1" dirty="0">
                <a:solidFill>
                  <a:srgbClr val="0000FF"/>
                </a:solidFill>
                <a:latin typeface="+mn-ea"/>
                <a:cs typeface="Arial" pitchFamily="34" charset="0"/>
              </a:rPr>
              <a:t>/ </a:t>
            </a:r>
            <a:r>
              <a:rPr lang="ko-KR" altLang="en-US" sz="1000" b="1" dirty="0">
                <a:solidFill>
                  <a:srgbClr val="0000FF"/>
                </a:solidFill>
                <a:latin typeface="+mn-ea"/>
                <a:cs typeface="Arial" pitchFamily="34" charset="0"/>
              </a:rPr>
              <a:t>조정시간 단축</a:t>
            </a:r>
            <a:endParaRPr lang="en-US" altLang="ko-KR" sz="1000" b="1" dirty="0">
              <a:solidFill>
                <a:srgbClr val="0000FF"/>
              </a:solidFill>
              <a:latin typeface="+mn-ea"/>
              <a:cs typeface="Arial" pitchFamily="34" charset="0"/>
            </a:endParaRPr>
          </a:p>
          <a:p>
            <a:pPr marL="171450" indent="-171450" eaLnBrk="0" fontAlgn="base" latinLnBrk="0" hangingPunct="0"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  <a:defRPr/>
            </a:pPr>
            <a:r>
              <a:rPr lang="ko-KR" altLang="en-US" sz="1000" b="1" dirty="0">
                <a:solidFill>
                  <a:srgbClr val="0000FF"/>
                </a:solidFill>
                <a:latin typeface="+mn-ea"/>
                <a:cs typeface="Arial" pitchFamily="34" charset="0"/>
              </a:rPr>
              <a:t>공급 부 유실 개선 </a:t>
            </a:r>
            <a:r>
              <a:rPr lang="en-US" altLang="ko-KR" sz="1000" b="1" dirty="0">
                <a:solidFill>
                  <a:srgbClr val="0000FF"/>
                </a:solidFill>
                <a:latin typeface="+mn-ea"/>
                <a:cs typeface="Arial" pitchFamily="34" charset="0"/>
              </a:rPr>
              <a:t>Pallet </a:t>
            </a:r>
            <a:r>
              <a:rPr lang="ko-KR" altLang="en-US" sz="1000" b="1" dirty="0">
                <a:solidFill>
                  <a:srgbClr val="0000FF"/>
                </a:solidFill>
                <a:latin typeface="+mn-ea"/>
                <a:cs typeface="Arial" pitchFamily="34" charset="0"/>
              </a:rPr>
              <a:t>성능복원 </a:t>
            </a:r>
            <a:r>
              <a:rPr kumimoji="1" lang="ko-KR" altLang="en-US" sz="1000" b="1" dirty="0">
                <a:solidFill>
                  <a:srgbClr val="0000FF"/>
                </a:solidFill>
                <a:latin typeface="+mn-ea"/>
                <a:cs typeface="Arial" pitchFamily="34" charset="0"/>
              </a:rPr>
              <a:t> 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151342" y="1548944"/>
            <a:ext cx="8899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accent1"/>
                </a:solidFill>
                <a:latin typeface="+mj-ea"/>
                <a:ea typeface="+mj-ea"/>
              </a:rPr>
              <a:t>※ </a:t>
            </a:r>
            <a:r>
              <a:rPr lang="ko-KR" altLang="en-US" sz="1000" dirty="0">
                <a:solidFill>
                  <a:schemeClr val="accent1"/>
                </a:solidFill>
                <a:latin typeface="+mj-ea"/>
                <a:ea typeface="+mj-ea"/>
              </a:rPr>
              <a:t>개선 방향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306083" y="2852187"/>
            <a:ext cx="1885453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ko-KR" altLang="en-US" sz="1000" b="1" dirty="0" err="1">
                <a:latin typeface="+mj-ea"/>
                <a:ea typeface="+mj-ea"/>
              </a:rPr>
              <a:t>제품군</a:t>
            </a:r>
            <a:r>
              <a:rPr lang="ko-KR" altLang="en-US" sz="1000" b="1" dirty="0">
                <a:latin typeface="+mj-ea"/>
                <a:ea typeface="+mj-ea"/>
              </a:rPr>
              <a:t> 별 </a:t>
            </a:r>
            <a:r>
              <a:rPr lang="en-US" altLang="ko-KR" sz="1000" b="1" dirty="0">
                <a:latin typeface="+mj-ea"/>
                <a:ea typeface="+mj-ea"/>
              </a:rPr>
              <a:t>LINE </a:t>
            </a:r>
            <a:r>
              <a:rPr lang="ko-KR" altLang="en-US" sz="1000" b="1" dirty="0">
                <a:latin typeface="+mj-ea"/>
                <a:ea typeface="+mj-ea"/>
              </a:rPr>
              <a:t>배정 운영</a:t>
            </a:r>
            <a:r>
              <a:rPr lang="en-US" altLang="ko-KR" sz="1000" b="1" dirty="0">
                <a:latin typeface="+mj-ea"/>
                <a:ea typeface="+mj-ea"/>
              </a:rPr>
              <a:t>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graphicFrame>
        <p:nvGraphicFramePr>
          <p:cNvPr id="24" name="표 23"/>
          <p:cNvGraphicFramePr>
            <a:graphicFrameLocks noGrp="1"/>
          </p:cNvGraphicFramePr>
          <p:nvPr>
            <p:extLst/>
          </p:nvPr>
        </p:nvGraphicFramePr>
        <p:xfrm>
          <a:off x="303161" y="3235534"/>
          <a:ext cx="3545835" cy="419100"/>
        </p:xfrm>
        <a:graphic>
          <a:graphicData uri="http://schemas.openxmlformats.org/drawingml/2006/table">
            <a:tbl>
              <a:tblPr/>
              <a:tblGrid>
                <a:gridCol w="70916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0916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0916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0916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0916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계열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충전기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ADT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SMPS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SONY_SMPS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점유율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31%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30" name="표 29"/>
          <p:cNvGraphicFramePr>
            <a:graphicFrameLocks noGrp="1"/>
          </p:cNvGraphicFramePr>
          <p:nvPr>
            <p:extLst/>
          </p:nvPr>
        </p:nvGraphicFramePr>
        <p:xfrm>
          <a:off x="4067946" y="3239161"/>
          <a:ext cx="4824533" cy="423441"/>
        </p:xfrm>
        <a:graphic>
          <a:graphicData uri="http://schemas.openxmlformats.org/drawingml/2006/table">
            <a:tbl>
              <a:tblPr/>
              <a:tblGrid>
                <a:gridCol w="6892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8921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8921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8921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8921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8921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89219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209550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LINE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VRR06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3891"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계열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충전기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충전기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ADT/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충전기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SMPS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SMPS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SMPS/SONY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33" name="TextBox 32"/>
          <p:cNvSpPr txBox="1"/>
          <p:nvPr/>
        </p:nvSpPr>
        <p:spPr>
          <a:xfrm>
            <a:off x="283274" y="3717722"/>
            <a:ext cx="63834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j-ea"/>
                <a:ea typeface="+mj-ea"/>
              </a:rPr>
              <a:t>※ PCB </a:t>
            </a:r>
            <a:r>
              <a:rPr lang="ko-KR" altLang="en-US" sz="1000" dirty="0">
                <a:latin typeface="+mj-ea"/>
                <a:ea typeface="+mj-ea"/>
              </a:rPr>
              <a:t>두께 및 부품 영향에 의한 </a:t>
            </a:r>
            <a:r>
              <a:rPr lang="en-US" altLang="ko-KR" sz="1000" dirty="0">
                <a:latin typeface="+mj-ea"/>
                <a:ea typeface="+mj-ea"/>
              </a:rPr>
              <a:t>Clinch </a:t>
            </a:r>
            <a:r>
              <a:rPr lang="ko-KR" altLang="en-US" sz="1000" dirty="0">
                <a:latin typeface="+mj-ea"/>
                <a:ea typeface="+mj-ea"/>
              </a:rPr>
              <a:t>조건 및 모델 교체에 의한 조정 시간을 최소화 하여 유실 </a:t>
            </a:r>
            <a:r>
              <a:rPr lang="en-US" altLang="ko-KR" sz="1000" dirty="0">
                <a:latin typeface="+mj-ea"/>
                <a:ea typeface="+mj-ea"/>
              </a:rPr>
              <a:t>LOSS </a:t>
            </a:r>
            <a:r>
              <a:rPr lang="ko-KR" altLang="en-US" sz="1000" dirty="0">
                <a:latin typeface="+mj-ea"/>
                <a:ea typeface="+mj-ea"/>
              </a:rPr>
              <a:t>개선</a:t>
            </a:r>
            <a:r>
              <a:rPr lang="en-US" altLang="ko-KR" sz="1000" dirty="0">
                <a:latin typeface="+mj-ea"/>
                <a:ea typeface="+mj-ea"/>
              </a:rPr>
              <a:t>.</a:t>
            </a:r>
            <a:endParaRPr lang="ko-KR" altLang="en-US" sz="1000" dirty="0">
              <a:latin typeface="+mj-ea"/>
              <a:ea typeface="+mj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310200" y="4085985"/>
            <a:ext cx="2165978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ko-KR" altLang="en-US" sz="1000" b="1" dirty="0" err="1">
                <a:latin typeface="+mj-ea"/>
                <a:ea typeface="+mj-ea"/>
              </a:rPr>
              <a:t>삽입율</a:t>
            </a:r>
            <a:r>
              <a:rPr lang="ko-KR" altLang="en-US" sz="1000" b="1" dirty="0">
                <a:latin typeface="+mj-ea"/>
                <a:ea typeface="+mj-ea"/>
              </a:rPr>
              <a:t> 개선 공급 부 성능복원</a:t>
            </a:r>
            <a:r>
              <a:rPr lang="en-US" altLang="ko-KR" sz="1000" b="1" dirty="0">
                <a:latin typeface="+mj-ea"/>
                <a:ea typeface="+mj-ea"/>
              </a:rPr>
              <a:t>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pic>
        <p:nvPicPr>
          <p:cNvPr id="36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60" y="4416057"/>
            <a:ext cx="2938196" cy="1120341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37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554156" y="4328220"/>
            <a:ext cx="1120341" cy="1296015"/>
          </a:xfrm>
          <a:prstGeom prst="rect">
            <a:avLst/>
          </a:prstGeom>
        </p:spPr>
      </p:pic>
      <p:grpSp>
        <p:nvGrpSpPr>
          <p:cNvPr id="42" name="그룹 41"/>
          <p:cNvGrpSpPr/>
          <p:nvPr/>
        </p:nvGrpSpPr>
        <p:grpSpPr>
          <a:xfrm>
            <a:off x="4896735" y="4416056"/>
            <a:ext cx="3995744" cy="1120342"/>
            <a:chOff x="5745884" y="4278587"/>
            <a:chExt cx="5926415" cy="1573515"/>
          </a:xfrm>
        </p:grpSpPr>
        <p:pic>
          <p:nvPicPr>
            <p:cNvPr id="43" name="Picture 1"/>
            <p:cNvPicPr>
              <a:picLocks noChangeAspect="1"/>
            </p:cNvPicPr>
            <p:nvPr/>
          </p:nvPicPr>
          <p:blipFill rotWithShape="1">
            <a:blip r:embed="rId4"/>
            <a:srcRect r="52368" b="6450"/>
            <a:stretch/>
          </p:blipFill>
          <p:spPr>
            <a:xfrm>
              <a:off x="9333898" y="4294703"/>
              <a:ext cx="2338401" cy="1532747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pic>
          <p:nvPicPr>
            <p:cNvPr id="44" name="Picture 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563297" y="4278587"/>
              <a:ext cx="1687795" cy="1564981"/>
            </a:xfrm>
            <a:prstGeom prst="rect">
              <a:avLst/>
            </a:prstGeom>
          </p:spPr>
        </p:pic>
        <p:pic>
          <p:nvPicPr>
            <p:cNvPr id="45" name="Picture 1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45884" y="4278587"/>
              <a:ext cx="1734607" cy="1573515"/>
            </a:xfrm>
            <a:prstGeom prst="rect">
              <a:avLst/>
            </a:prstGeom>
          </p:spPr>
        </p:pic>
      </p:grpSp>
      <p:graphicFrame>
        <p:nvGraphicFramePr>
          <p:cNvPr id="32" name="표 31"/>
          <p:cNvGraphicFramePr>
            <a:graphicFrameLocks noGrp="1"/>
          </p:cNvGraphicFramePr>
          <p:nvPr>
            <p:extLst/>
          </p:nvPr>
        </p:nvGraphicFramePr>
        <p:xfrm>
          <a:off x="303161" y="5880059"/>
          <a:ext cx="4484862" cy="587602"/>
        </p:xfrm>
        <a:graphic>
          <a:graphicData uri="http://schemas.openxmlformats.org/drawingml/2006/table">
            <a:tbl>
              <a:tblPr/>
              <a:tblGrid>
                <a:gridCol w="7474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4747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4747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4747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4747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74747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29380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주요 </a:t>
                      </a:r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 no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Part name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USD/1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TOTAL(USD)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9380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Transfer  unit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FX02P51500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Pallet UNIT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23.7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5996.1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5B9B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8" name="TextBox 47"/>
          <p:cNvSpPr txBox="1"/>
          <p:nvPr/>
        </p:nvSpPr>
        <p:spPr>
          <a:xfrm>
            <a:off x="336541" y="5570261"/>
            <a:ext cx="67890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latin typeface="+mj-ea"/>
                <a:ea typeface="+mj-ea"/>
              </a:rPr>
              <a:t>※ </a:t>
            </a:r>
            <a:r>
              <a:rPr lang="en-US" altLang="ko-KR" sz="1000" b="1" dirty="0">
                <a:solidFill>
                  <a:srgbClr val="FF0000"/>
                </a:solidFill>
                <a:latin typeface="+mj-ea"/>
                <a:ea typeface="+mj-ea"/>
              </a:rPr>
              <a:t>RADIAL </a:t>
            </a:r>
            <a:r>
              <a:rPr lang="ko-KR" altLang="en-US" sz="1000" b="1" dirty="0">
                <a:solidFill>
                  <a:srgbClr val="FF0000"/>
                </a:solidFill>
                <a:latin typeface="+mj-ea"/>
                <a:ea typeface="+mj-ea"/>
              </a:rPr>
              <a:t>설비 </a:t>
            </a:r>
            <a:r>
              <a:rPr lang="en-US" altLang="ko-KR" sz="1000" b="1" dirty="0">
                <a:solidFill>
                  <a:srgbClr val="FF0000"/>
                </a:solidFill>
                <a:latin typeface="+mj-ea"/>
                <a:ea typeface="+mj-ea"/>
              </a:rPr>
              <a:t>6</a:t>
            </a:r>
            <a:r>
              <a:rPr lang="ko-KR" altLang="en-US" sz="1000" b="1" dirty="0">
                <a:solidFill>
                  <a:srgbClr val="FF0000"/>
                </a:solidFill>
                <a:latin typeface="+mj-ea"/>
                <a:ea typeface="+mj-ea"/>
              </a:rPr>
              <a:t>대 </a:t>
            </a:r>
            <a:r>
              <a:rPr lang="en-US" altLang="ko-KR" sz="1000" b="1" dirty="0">
                <a:solidFill>
                  <a:srgbClr val="FF0000"/>
                </a:solidFill>
                <a:latin typeface="+mj-ea"/>
                <a:ea typeface="+mj-ea"/>
              </a:rPr>
              <a:t>Pallet </a:t>
            </a:r>
            <a:r>
              <a:rPr lang="ko-KR" altLang="en-US" sz="1000" b="1" dirty="0">
                <a:solidFill>
                  <a:srgbClr val="FF0000"/>
                </a:solidFill>
                <a:latin typeface="+mj-ea"/>
                <a:ea typeface="+mj-ea"/>
              </a:rPr>
              <a:t>이동 축 마모에 </a:t>
            </a:r>
            <a:r>
              <a:rPr lang="ko-KR" altLang="en-US" sz="1000" dirty="0">
                <a:latin typeface="+mj-ea"/>
                <a:ea typeface="+mj-ea"/>
              </a:rPr>
              <a:t>의한 </a:t>
            </a:r>
            <a:r>
              <a:rPr lang="en-US" altLang="ko-KR" sz="1000" dirty="0">
                <a:latin typeface="+mj-ea"/>
                <a:ea typeface="+mj-ea"/>
              </a:rPr>
              <a:t>gap </a:t>
            </a:r>
            <a:r>
              <a:rPr lang="ko-KR" altLang="en-US" sz="1000" dirty="0">
                <a:latin typeface="+mj-ea"/>
                <a:ea typeface="+mj-ea"/>
              </a:rPr>
              <a:t>발생 부분 및 파손부분 성능복원을 통해 삽입 </a:t>
            </a:r>
            <a:r>
              <a:rPr lang="en-US" altLang="ko-KR" sz="1000" dirty="0">
                <a:latin typeface="+mj-ea"/>
                <a:ea typeface="+mj-ea"/>
              </a:rPr>
              <a:t>Error loss</a:t>
            </a:r>
            <a:r>
              <a:rPr lang="ko-KR" altLang="en-US" sz="1000" dirty="0">
                <a:latin typeface="+mj-ea"/>
                <a:ea typeface="+mj-ea"/>
              </a:rPr>
              <a:t>를 개선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735830" y="5306814"/>
            <a:ext cx="771365" cy="215444"/>
          </a:xfrm>
          <a:prstGeom prst="rect">
            <a:avLst/>
          </a:prstGeom>
          <a:solidFill>
            <a:srgbClr val="FFFF00">
              <a:alpha val="44000"/>
            </a:srgbClr>
          </a:solidFill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rgbClr val="FF0000"/>
                </a:solidFill>
                <a:latin typeface="+mn-ea"/>
                <a:ea typeface="+mn-ea"/>
              </a:rPr>
              <a:t>내부 축 변형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6480212" y="5308437"/>
            <a:ext cx="389850" cy="215444"/>
          </a:xfrm>
          <a:prstGeom prst="rect">
            <a:avLst/>
          </a:prstGeom>
          <a:solidFill>
            <a:srgbClr val="FFFF00">
              <a:alpha val="44000"/>
            </a:srgbClr>
          </a:solidFill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rgbClr val="FF0000"/>
                </a:solidFill>
                <a:latin typeface="+mn-ea"/>
                <a:ea typeface="+mn-ea"/>
              </a:rPr>
              <a:t>파손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150254" y="5319889"/>
            <a:ext cx="631904" cy="215444"/>
          </a:xfrm>
          <a:prstGeom prst="rect">
            <a:avLst/>
          </a:prstGeom>
          <a:solidFill>
            <a:srgbClr val="FFFF00">
              <a:alpha val="44000"/>
            </a:srgbClr>
          </a:solidFill>
        </p:spPr>
        <p:txBody>
          <a:bodyPr wrap="none" rtlCol="0">
            <a:spAutoFit/>
          </a:bodyPr>
          <a:lstStyle/>
          <a:p>
            <a:r>
              <a:rPr lang="ko-KR" altLang="en-US" sz="800" b="1">
                <a:solidFill>
                  <a:srgbClr val="FF0000"/>
                </a:solidFill>
                <a:latin typeface="+mn-ea"/>
                <a:ea typeface="+mn-ea"/>
              </a:rPr>
              <a:t>마찰 현상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666392" y="5306814"/>
            <a:ext cx="875561" cy="215444"/>
          </a:xfrm>
          <a:prstGeom prst="rect">
            <a:avLst/>
          </a:prstGeom>
          <a:solidFill>
            <a:srgbClr val="FFFF00">
              <a:alpha val="44000"/>
            </a:srgbClr>
          </a:solidFill>
        </p:spPr>
        <p:txBody>
          <a:bodyPr wrap="none" rtlCol="0">
            <a:spAutoFit/>
          </a:bodyPr>
          <a:lstStyle/>
          <a:p>
            <a:r>
              <a:rPr lang="en-US" altLang="ko-KR" sz="800" b="1" dirty="0">
                <a:solidFill>
                  <a:srgbClr val="FF0000"/>
                </a:solidFill>
                <a:latin typeface="+mn-ea"/>
                <a:ea typeface="+mn-ea"/>
              </a:rPr>
              <a:t>Gap spec </a:t>
            </a:r>
            <a:r>
              <a:rPr lang="ko-KR" altLang="en-US" sz="800" b="1" dirty="0">
                <a:solidFill>
                  <a:srgbClr val="FF0000"/>
                </a:solidFill>
                <a:latin typeface="+mn-ea"/>
                <a:ea typeface="+mn-ea"/>
              </a:rPr>
              <a:t>관리</a:t>
            </a:r>
          </a:p>
        </p:txBody>
      </p:sp>
      <p:cxnSp>
        <p:nvCxnSpPr>
          <p:cNvPr id="49" name="직선 화살표 연결선 48"/>
          <p:cNvCxnSpPr>
            <a:stCxn id="36" idx="3"/>
            <a:endCxn id="37" idx="0"/>
          </p:cNvCxnSpPr>
          <p:nvPr/>
        </p:nvCxnSpPr>
        <p:spPr>
          <a:xfrm flipV="1">
            <a:off x="3275856" y="4976227"/>
            <a:ext cx="19046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1248809" y="5319889"/>
            <a:ext cx="772969" cy="215444"/>
          </a:xfrm>
          <a:prstGeom prst="rect">
            <a:avLst/>
          </a:prstGeom>
          <a:solidFill>
            <a:srgbClr val="FFFF00">
              <a:alpha val="44000"/>
            </a:srgbClr>
          </a:solidFill>
        </p:spPr>
        <p:txBody>
          <a:bodyPr wrap="none" rtlCol="0">
            <a:spAutoFit/>
          </a:bodyPr>
          <a:lstStyle/>
          <a:p>
            <a:r>
              <a:rPr lang="ko-KR" altLang="en-US" sz="800" b="1" dirty="0">
                <a:solidFill>
                  <a:srgbClr val="FF0000"/>
                </a:solidFill>
                <a:latin typeface="+mn-ea"/>
                <a:ea typeface="+mn-ea"/>
              </a:rPr>
              <a:t>공급 부 </a:t>
            </a:r>
            <a:r>
              <a:rPr lang="en-US" altLang="ko-KR" sz="800" b="1" dirty="0">
                <a:solidFill>
                  <a:srgbClr val="FF0000"/>
                </a:solidFill>
                <a:latin typeface="+mn-ea"/>
                <a:ea typeface="+mn-ea"/>
              </a:rPr>
              <a:t>Unit</a:t>
            </a:r>
            <a:endParaRPr lang="ko-KR" altLang="en-US" sz="800" b="1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graphicFrame>
        <p:nvGraphicFramePr>
          <p:cNvPr id="54" name="표 53"/>
          <p:cNvGraphicFramePr>
            <a:graphicFrameLocks noGrp="1"/>
          </p:cNvGraphicFramePr>
          <p:nvPr>
            <p:extLst/>
          </p:nvPr>
        </p:nvGraphicFramePr>
        <p:xfrm>
          <a:off x="4896737" y="5867080"/>
          <a:ext cx="3995742" cy="608702"/>
        </p:xfrm>
        <a:graphic>
          <a:graphicData uri="http://schemas.openxmlformats.org/drawingml/2006/table">
            <a:tbl>
              <a:tblPr/>
              <a:tblGrid>
                <a:gridCol w="6659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6595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6595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6595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6595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6595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437643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실적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목표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20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유실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21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년 개선</a:t>
                      </a:r>
                      <a:b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예상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CAPA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증가</a:t>
                      </a:r>
                      <a:b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점수</a:t>
                      </a: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개선 효과</a:t>
                      </a:r>
                      <a:endParaRPr lang="en-US" altLang="ko-KR" sz="8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  <a:p>
                      <a:pPr algn="ctr" fontAlgn="ctr"/>
                      <a: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비용</a:t>
                      </a:r>
                      <a:br>
                        <a:rPr lang="ko-KR" altLang="en-US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</a:br>
                      <a:r>
                        <a:rPr lang="en-US" altLang="ko-KR" sz="8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(VND)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7105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25.10%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15.00%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369,731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129,136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22,328,946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474,093,856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4472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A96886DB-CC4B-4D6C-8F27-6202E031B83A}"/>
              </a:ext>
            </a:extLst>
          </p:cNvPr>
          <p:cNvSpPr txBox="1"/>
          <p:nvPr/>
        </p:nvSpPr>
        <p:spPr>
          <a:xfrm>
            <a:off x="7020278" y="5612795"/>
            <a:ext cx="1883849" cy="246221"/>
          </a:xfrm>
          <a:prstGeom prst="rect">
            <a:avLst/>
          </a:prstGeom>
          <a:gradFill flip="none" rotWithShape="1">
            <a:gsLst>
              <a:gs pos="72000">
                <a:schemeClr val="accent1">
                  <a:lumMod val="5000"/>
                  <a:lumOff val="95000"/>
                </a:schemeClr>
              </a:gs>
              <a:gs pos="92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txBody>
          <a:bodyPr wrap="none" rtlCol="0">
            <a:spAutoFit/>
          </a:bodyPr>
          <a:lstStyle/>
          <a:p>
            <a:r>
              <a:rPr lang="ko-KR" altLang="en-US" sz="1000" b="1" dirty="0">
                <a:latin typeface="+mj-ea"/>
                <a:ea typeface="+mj-ea"/>
              </a:rPr>
              <a:t>▣ </a:t>
            </a:r>
            <a:r>
              <a:rPr lang="en-US" altLang="ko-KR" sz="1000" b="1" dirty="0">
                <a:latin typeface="+mj-ea"/>
                <a:ea typeface="+mj-ea"/>
              </a:rPr>
              <a:t>21</a:t>
            </a:r>
            <a:r>
              <a:rPr lang="ko-KR" altLang="en-US" sz="1000" b="1" dirty="0">
                <a:latin typeface="+mj-ea"/>
                <a:ea typeface="+mj-ea"/>
              </a:rPr>
              <a:t>년 유실 목표 예상 효과</a:t>
            </a:r>
            <a:r>
              <a:rPr lang="en-US" altLang="ko-KR" sz="1000" b="1" dirty="0">
                <a:latin typeface="+mj-ea"/>
                <a:ea typeface="+mj-ea"/>
              </a:rPr>
              <a:t> </a:t>
            </a:r>
            <a:endParaRPr lang="en-US" altLang="ko-KR" sz="1000" b="1" dirty="0">
              <a:latin typeface="+mn-ea"/>
              <a:ea typeface="+mn-ea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xmlns="" id="{8F2520BF-1977-4EA2-AADD-DBBD9ECBA052}"/>
              </a:ext>
            </a:extLst>
          </p:cNvPr>
          <p:cNvGrpSpPr/>
          <p:nvPr/>
        </p:nvGrpSpPr>
        <p:grpSpPr>
          <a:xfrm>
            <a:off x="7020278" y="753497"/>
            <a:ext cx="1866898" cy="430243"/>
            <a:chOff x="7987618" y="2782672"/>
            <a:chExt cx="3533823" cy="1012874"/>
          </a:xfrm>
        </p:grpSpPr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xmlns="" id="{4EACE545-415E-4048-BA54-29FF5ADCCB1D}"/>
                </a:ext>
              </a:extLst>
            </p:cNvPr>
            <p:cNvSpPr/>
            <p:nvPr/>
          </p:nvSpPr>
          <p:spPr>
            <a:xfrm>
              <a:off x="9073217" y="2782672"/>
              <a:ext cx="2448224" cy="1012874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xmlns="" id="{00256B0C-5938-4850-A529-32655A266D0C}"/>
                </a:ext>
              </a:extLst>
            </p:cNvPr>
            <p:cNvSpPr/>
            <p:nvPr/>
          </p:nvSpPr>
          <p:spPr>
            <a:xfrm>
              <a:off x="7987618" y="2782672"/>
              <a:ext cx="1729710" cy="1012874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ln>
                    <a:solidFill>
                      <a:srgbClr val="0E4EAA">
                        <a:shade val="50000"/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Bebas" pitchFamily="2" charset="0"/>
                </a:rPr>
                <a:t>성능복원</a:t>
              </a:r>
              <a:endParaRPr lang="en-US" altLang="ko-KR" sz="1000" dirty="0">
                <a:ln>
                  <a:solidFill>
                    <a:srgbClr val="0E4EAA">
                      <a:shade val="50000"/>
                      <a:alpha val="0"/>
                    </a:srgbClr>
                  </a:solidFill>
                </a:ln>
                <a:solidFill>
                  <a:srgbClr val="FFFFFF"/>
                </a:solidFill>
                <a:latin typeface="Bebas" pitchFamily="2" charset="0"/>
              </a:endParaRPr>
            </a:p>
            <a:p>
              <a:pPr algn="ctr"/>
              <a:r>
                <a:rPr lang="en-US" altLang="ko-KR" sz="1000" dirty="0">
                  <a:ln>
                    <a:solidFill>
                      <a:srgbClr val="0E4EAA">
                        <a:shade val="50000"/>
                        <a:alpha val="0"/>
                      </a:srgbClr>
                    </a:solidFill>
                  </a:ln>
                  <a:solidFill>
                    <a:srgbClr val="FFFFFF"/>
                  </a:solidFill>
                  <a:latin typeface="Bebas" pitchFamily="2" charset="0"/>
                </a:rPr>
                <a:t>LIST</a:t>
              </a:r>
              <a:endParaRPr lang="ko-KR" altLang="en-US" sz="10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03838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bg1"/>
          </a:solidFill>
        </a:ln>
      </a:spPr>
      <a:bodyPr rtlCol="0" anchor="ctr"/>
      <a:lstStyle>
        <a:defPPr algn="ctr">
          <a:lnSpc>
            <a:spcPct val="150000"/>
          </a:lnSpc>
          <a:defRPr sz="1000" b="1" dirty="0">
            <a:solidFill>
              <a:srgbClr val="0000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맑은 고딕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맑은 고딕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98835</TotalTime>
  <Words>2544</Words>
  <Application>Microsoft Office PowerPoint</Application>
  <PresentationFormat>화면 슬라이드 쇼(4:3)</PresentationFormat>
  <Paragraphs>1336</Paragraphs>
  <Slides>9</Slides>
  <Notes>4</Notes>
  <HiddenSlides>0</HiddenSlides>
  <MMClips>0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Bebas</vt:lpstr>
      <vt:lpstr>돋움</vt:lpstr>
      <vt:lpstr>맑은 고딕</vt:lpstr>
      <vt:lpstr>Arial</vt:lpstr>
      <vt:lpstr>Calibri Light</vt:lpstr>
      <vt:lpstr>Wingdings</vt:lpstr>
      <vt:lpstr>Office 테마</vt:lpstr>
      <vt:lpstr>Microsoft PowerPoint 97-2003 슬라이드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b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이정림</dc:creator>
  <cp:lastModifiedBy>Microsoft 계정</cp:lastModifiedBy>
  <cp:revision>3163</cp:revision>
  <cp:lastPrinted>2020-04-08T08:22:44Z</cp:lastPrinted>
  <dcterms:created xsi:type="dcterms:W3CDTF">2013-10-31T00:33:27Z</dcterms:created>
  <dcterms:modified xsi:type="dcterms:W3CDTF">2025-11-18T08:21:40Z</dcterms:modified>
</cp:coreProperties>
</file>